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68" r:id="rId3"/>
    <p:sldId id="281" r:id="rId4"/>
    <p:sldId id="276" r:id="rId5"/>
    <p:sldId id="284" r:id="rId6"/>
    <p:sldId id="269" r:id="rId7"/>
    <p:sldId id="270" r:id="rId8"/>
    <p:sldId id="282" r:id="rId9"/>
    <p:sldId id="283" r:id="rId10"/>
    <p:sldId id="271" r:id="rId11"/>
    <p:sldId id="272" r:id="rId12"/>
    <p:sldId id="274" r:id="rId13"/>
    <p:sldId id="273" r:id="rId14"/>
    <p:sldId id="275" r:id="rId15"/>
    <p:sldId id="285" r:id="rId16"/>
    <p:sldId id="257" r:id="rId17"/>
    <p:sldId id="286" r:id="rId18"/>
    <p:sldId id="278" r:id="rId19"/>
    <p:sldId id="280" r:id="rId20"/>
    <p:sldId id="287" r:id="rId21"/>
    <p:sldId id="267"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79659" autoAdjust="0"/>
  </p:normalViewPr>
  <p:slideViewPr>
    <p:cSldViewPr>
      <p:cViewPr varScale="1">
        <p:scale>
          <a:sx n="93" d="100"/>
          <a:sy n="93" d="100"/>
        </p:scale>
        <p:origin x="-215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B303056-778B-4105-9F2D-8D4C9B7EC300}" type="datetimeFigureOut">
              <a:rPr lang="en-US" smtClean="0"/>
              <a:pPr/>
              <a:t>7/22/2026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DEBF90C-D741-4BA2-BAE8-EDF8593645FE}"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a:t>
            </a:r>
            <a:r>
              <a:rPr lang="en-US" baseline="0" dirty="0" smtClean="0"/>
              <a:t> a precinct expecting less than 100 ballots, this position is not necessary. In a bigger precinct, having knowledgeable team leaders may be all you need. But if you have 3 or more tally teams, it’s going to be helpful to have one person who is very familiar with the process and has general knowledge of elections, to answer questions, rearrange people into the most needed positions, initial any corrections, and deal with any disturbances, so the counters can keep counting. </a:t>
            </a:r>
            <a:endParaRPr lang="en-US" dirty="0"/>
          </a:p>
        </p:txBody>
      </p:sp>
      <p:sp>
        <p:nvSpPr>
          <p:cNvPr id="4" name="Slide Number Placeholder 3"/>
          <p:cNvSpPr>
            <a:spLocks noGrp="1"/>
          </p:cNvSpPr>
          <p:nvPr>
            <p:ph type="sldNum" sz="quarter" idx="10"/>
          </p:nvPr>
        </p:nvSpPr>
        <p:spPr/>
        <p:txBody>
          <a:bodyPr/>
          <a:lstStyle/>
          <a:p>
            <a:fld id="{FDEBF90C-D741-4BA2-BAE8-EDF8593645FE}" type="slidenum">
              <a:rPr lang="en-US" smtClean="0"/>
              <a:pPr/>
              <a:t>3</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An </a:t>
            </a:r>
            <a:r>
              <a:rPr lang="en-US" sz="1200" kern="1200" dirty="0" err="1" smtClean="0">
                <a:solidFill>
                  <a:schemeClr val="tx1"/>
                </a:solidFill>
                <a:latin typeface="+mn-lt"/>
                <a:ea typeface="+mn-ea"/>
                <a:cs typeface="+mn-cs"/>
              </a:rPr>
              <a:t>overvoted</a:t>
            </a:r>
            <a:r>
              <a:rPr lang="en-US" sz="1200" kern="1200" dirty="0" smtClean="0">
                <a:solidFill>
                  <a:schemeClr val="tx1"/>
                </a:solidFill>
                <a:latin typeface="+mn-lt"/>
                <a:ea typeface="+mn-ea"/>
                <a:cs typeface="+mn-cs"/>
              </a:rPr>
              <a:t> race is a race with too many choices marked. For instance, both “Yes” and “No” are marked, or multiple candidates marked where only one was allowed. In</a:t>
            </a:r>
            <a:r>
              <a:rPr lang="en-US" sz="1200" kern="1200" baseline="0" dirty="0" smtClean="0">
                <a:solidFill>
                  <a:schemeClr val="tx1"/>
                </a:solidFill>
                <a:latin typeface="+mn-lt"/>
                <a:ea typeface="+mn-ea"/>
                <a:cs typeface="+mn-cs"/>
              </a:rPr>
              <a:t> simple races, </a:t>
            </a:r>
            <a:r>
              <a:rPr lang="en-US" sz="1200" kern="1200" baseline="0" dirty="0" err="1" smtClean="0">
                <a:solidFill>
                  <a:schemeClr val="tx1"/>
                </a:solidFill>
                <a:latin typeface="+mn-lt"/>
                <a:ea typeface="+mn-ea"/>
                <a:cs typeface="+mn-cs"/>
              </a:rPr>
              <a:t>overvotes</a:t>
            </a:r>
            <a:r>
              <a:rPr lang="en-US" sz="1200" kern="1200" baseline="0" dirty="0" smtClean="0">
                <a:solidFill>
                  <a:schemeClr val="tx1"/>
                </a:solidFill>
                <a:latin typeface="+mn-lt"/>
                <a:ea typeface="+mn-ea"/>
                <a:cs typeface="+mn-cs"/>
              </a:rPr>
              <a:t> can be easy to spot, but </a:t>
            </a:r>
            <a:r>
              <a:rPr lang="en-US" sz="1200" kern="1200" dirty="0" smtClean="0">
                <a:solidFill>
                  <a:schemeClr val="tx1"/>
                </a:solidFill>
                <a:latin typeface="+mn-lt"/>
                <a:ea typeface="+mn-ea"/>
                <a:cs typeface="+mn-cs"/>
              </a:rPr>
              <a:t>races where several candidates are selected (“choose 5 of 8”) may require extra attention.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None of the votes in the </a:t>
            </a:r>
            <a:r>
              <a:rPr lang="en-US" sz="1200" kern="1200" dirty="0" err="1" smtClean="0">
                <a:solidFill>
                  <a:schemeClr val="tx1"/>
                </a:solidFill>
                <a:latin typeface="+mn-lt"/>
                <a:ea typeface="+mn-ea"/>
                <a:cs typeface="+mn-cs"/>
              </a:rPr>
              <a:t>overvoted</a:t>
            </a:r>
            <a:r>
              <a:rPr lang="en-US" sz="1200" kern="1200" dirty="0" smtClean="0">
                <a:solidFill>
                  <a:schemeClr val="tx1"/>
                </a:solidFill>
                <a:latin typeface="+mn-lt"/>
                <a:ea typeface="+mn-ea"/>
                <a:cs typeface="+mn-cs"/>
              </a:rPr>
              <a:t> race count, because it is impossible to know which the voter actually intended, but other races on the ballot should still be counted.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a:t>
            </a:r>
            <a:r>
              <a:rPr lang="en-US" baseline="0" dirty="0" smtClean="0"/>
              <a:t> some cases (such as many selections allowed in one race) it may make most sense to have b</a:t>
            </a:r>
            <a:r>
              <a:rPr lang="en-US" dirty="0" smtClean="0"/>
              <a:t>atchers watch for </a:t>
            </a:r>
            <a:r>
              <a:rPr lang="en-US" dirty="0" err="1" smtClean="0"/>
              <a:t>overvotes</a:t>
            </a:r>
            <a:r>
              <a:rPr lang="en-US" dirty="0" smtClean="0"/>
              <a:t>; in other cases (needing to get</a:t>
            </a:r>
            <a:r>
              <a:rPr lang="en-US" baseline="0" dirty="0" smtClean="0"/>
              <a:t> batching underway quickly) tally callers and watchers may be best for paying attention to </a:t>
            </a:r>
            <a:r>
              <a:rPr lang="en-US" baseline="0" dirty="0" err="1" smtClean="0"/>
              <a:t>overvotes</a:t>
            </a:r>
            <a:r>
              <a:rPr lang="en-US" baseline="0" dirty="0" smtClean="0"/>
              <a:t>. In extreme cases (such as “choose 25 out of 75”), assign a separate team to check for and separate </a:t>
            </a:r>
            <a:r>
              <a:rPr lang="en-US" baseline="0" dirty="0" err="1" smtClean="0"/>
              <a:t>overvoted</a:t>
            </a:r>
            <a:r>
              <a:rPr lang="en-US" baseline="0" dirty="0" smtClean="0"/>
              <a:t> ballots before batching. Make sure the responsibility is specifically assigned to one person, but instruct the others on how they should alert </a:t>
            </a:r>
            <a:r>
              <a:rPr lang="en-US" baseline="0" dirty="0" err="1" smtClean="0"/>
              <a:t>talliers</a:t>
            </a:r>
            <a:r>
              <a:rPr lang="en-US" baseline="0" dirty="0" smtClean="0"/>
              <a:t> if they notice an </a:t>
            </a:r>
            <a:r>
              <a:rPr lang="en-US" baseline="0" dirty="0" err="1" smtClean="0"/>
              <a:t>overvote</a:t>
            </a:r>
            <a:r>
              <a:rPr lang="en-US" baseline="0" dirty="0" smtClean="0"/>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One way to focus attention on </a:t>
            </a:r>
            <a:r>
              <a:rPr lang="en-US" sz="1200" kern="1200" dirty="0" err="1" smtClean="0">
                <a:solidFill>
                  <a:schemeClr val="tx1"/>
                </a:solidFill>
                <a:latin typeface="+mn-lt"/>
                <a:ea typeface="+mn-ea"/>
                <a:cs typeface="+mn-cs"/>
              </a:rPr>
              <a:t>overvoted</a:t>
            </a:r>
            <a:r>
              <a:rPr lang="en-US" sz="1200" kern="1200" dirty="0" smtClean="0">
                <a:solidFill>
                  <a:schemeClr val="tx1"/>
                </a:solidFill>
                <a:latin typeface="+mn-lt"/>
                <a:ea typeface="+mn-ea"/>
                <a:cs typeface="+mn-cs"/>
              </a:rPr>
              <a:t> ballots is to make separate batch(</a:t>
            </a:r>
            <a:r>
              <a:rPr lang="en-US" sz="1200" kern="1200" dirty="0" err="1" smtClean="0">
                <a:solidFill>
                  <a:schemeClr val="tx1"/>
                </a:solidFill>
                <a:latin typeface="+mn-lt"/>
                <a:ea typeface="+mn-ea"/>
                <a:cs typeface="+mn-cs"/>
              </a:rPr>
              <a:t>es</a:t>
            </a:r>
            <a:r>
              <a:rPr lang="en-US" sz="1200" kern="1200" dirty="0" smtClean="0">
                <a:solidFill>
                  <a:schemeClr val="tx1"/>
                </a:solidFill>
                <a:latin typeface="+mn-lt"/>
                <a:ea typeface="+mn-ea"/>
                <a:cs typeface="+mn-cs"/>
              </a:rPr>
              <a:t>) of those ballots during batching. </a:t>
            </a:r>
          </a:p>
          <a:p>
            <a:endParaRPr lang="en-US" dirty="0"/>
          </a:p>
        </p:txBody>
      </p:sp>
      <p:sp>
        <p:nvSpPr>
          <p:cNvPr id="4" name="Slide Number Placeholder 3"/>
          <p:cNvSpPr>
            <a:spLocks noGrp="1"/>
          </p:cNvSpPr>
          <p:nvPr>
            <p:ph type="sldNum" sz="quarter" idx="10"/>
          </p:nvPr>
        </p:nvSpPr>
        <p:spPr/>
        <p:txBody>
          <a:bodyPr/>
          <a:lstStyle/>
          <a:p>
            <a:fld id="{FDEBF90C-D741-4BA2-BAE8-EDF8593645FE}" type="slidenum">
              <a:rPr lang="en-US" smtClean="0"/>
              <a:pPr/>
              <a:t>12</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An </a:t>
            </a:r>
            <a:r>
              <a:rPr lang="en-US" sz="1200" kern="1200" dirty="0" err="1" smtClean="0">
                <a:solidFill>
                  <a:schemeClr val="tx1"/>
                </a:solidFill>
                <a:latin typeface="+mn-lt"/>
                <a:ea typeface="+mn-ea"/>
                <a:cs typeface="+mn-cs"/>
              </a:rPr>
              <a:t>undervote</a:t>
            </a:r>
            <a:r>
              <a:rPr lang="en-US" sz="1200" kern="1200" dirty="0" smtClean="0">
                <a:solidFill>
                  <a:schemeClr val="tx1"/>
                </a:solidFill>
                <a:latin typeface="+mn-lt"/>
                <a:ea typeface="+mn-ea"/>
                <a:cs typeface="+mn-cs"/>
              </a:rPr>
              <a:t> is a race where the voter marked fewer choices than allowed, or none at all. There is nothing wrong with an </a:t>
            </a:r>
            <a:r>
              <a:rPr lang="en-US" sz="1200" kern="1200" dirty="0" err="1" smtClean="0">
                <a:solidFill>
                  <a:schemeClr val="tx1"/>
                </a:solidFill>
                <a:latin typeface="+mn-lt"/>
                <a:ea typeface="+mn-ea"/>
                <a:cs typeface="+mn-cs"/>
              </a:rPr>
              <a:t>undervote</a:t>
            </a:r>
            <a:r>
              <a:rPr lang="en-US" sz="1200" kern="1200" dirty="0" smtClean="0">
                <a:solidFill>
                  <a:schemeClr val="tx1"/>
                </a:solidFill>
                <a:latin typeface="+mn-lt"/>
                <a:ea typeface="+mn-ea"/>
                <a:cs typeface="+mn-cs"/>
              </a:rPr>
              <a:t>, but it can be an easy target for fraudulent marks on the ballot before the vote is counted.</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There</a:t>
            </a:r>
            <a:r>
              <a:rPr lang="en-US" sz="1200" kern="1200" baseline="0" dirty="0" smtClean="0">
                <a:solidFill>
                  <a:schemeClr val="tx1"/>
                </a:solidFill>
                <a:latin typeface="+mn-lt"/>
                <a:ea typeface="+mn-ea"/>
                <a:cs typeface="+mn-cs"/>
              </a:rPr>
              <a:t> may be no need to do anything different for an </a:t>
            </a:r>
            <a:r>
              <a:rPr lang="en-US" sz="1200" kern="1200" baseline="0" dirty="0" err="1" smtClean="0">
                <a:solidFill>
                  <a:schemeClr val="tx1"/>
                </a:solidFill>
                <a:latin typeface="+mn-lt"/>
                <a:ea typeface="+mn-ea"/>
                <a:cs typeface="+mn-cs"/>
              </a:rPr>
              <a:t>undervote</a:t>
            </a:r>
            <a:r>
              <a:rPr lang="en-US" sz="1200" kern="1200" baseline="0" dirty="0" smtClean="0">
                <a:solidFill>
                  <a:schemeClr val="tx1"/>
                </a:solidFill>
                <a:latin typeface="+mn-lt"/>
                <a:ea typeface="+mn-ea"/>
                <a:cs typeface="+mn-cs"/>
              </a:rPr>
              <a:t> – just don’t record the non-vote – but marking the available choices in some way such as a line underneath will prevent someone from fraudulently filling in a choice. If a whole ballot is blank, making a mark off to the side of that line (such as “BB” for “blank ballot”) keeps </a:t>
            </a:r>
            <a:r>
              <a:rPr lang="en-US" sz="1200" kern="1200" baseline="0" dirty="0" err="1" smtClean="0">
                <a:solidFill>
                  <a:schemeClr val="tx1"/>
                </a:solidFill>
                <a:latin typeface="+mn-lt"/>
                <a:ea typeface="+mn-ea"/>
                <a:cs typeface="+mn-cs"/>
              </a:rPr>
              <a:t>talliers</a:t>
            </a:r>
            <a:r>
              <a:rPr lang="en-US" sz="1200" kern="1200" baseline="0" dirty="0" smtClean="0">
                <a:solidFill>
                  <a:schemeClr val="tx1"/>
                </a:solidFill>
                <a:latin typeface="+mn-lt"/>
                <a:ea typeface="+mn-ea"/>
                <a:cs typeface="+mn-cs"/>
              </a:rPr>
              <a:t> from accidentally filling in the line with the next ballot’s choices.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To clearly and completely show every vote and </a:t>
            </a:r>
            <a:r>
              <a:rPr lang="en-US" sz="1200" kern="1200" baseline="0" dirty="0" err="1" smtClean="0">
                <a:solidFill>
                  <a:schemeClr val="tx1"/>
                </a:solidFill>
                <a:latin typeface="+mn-lt"/>
                <a:ea typeface="+mn-ea"/>
                <a:cs typeface="+mn-cs"/>
              </a:rPr>
              <a:t>undervote</a:t>
            </a:r>
            <a:r>
              <a:rPr lang="en-US" sz="1200" kern="1200" baseline="0" dirty="0" smtClean="0">
                <a:solidFill>
                  <a:schemeClr val="tx1"/>
                </a:solidFill>
                <a:latin typeface="+mn-lt"/>
                <a:ea typeface="+mn-ea"/>
                <a:cs typeface="+mn-cs"/>
              </a:rPr>
              <a:t>, a tally sheet can have an extra column for marking </a:t>
            </a:r>
            <a:r>
              <a:rPr lang="en-US" sz="1200" kern="1200" baseline="0" dirty="0" err="1" smtClean="0">
                <a:solidFill>
                  <a:schemeClr val="tx1"/>
                </a:solidFill>
                <a:latin typeface="+mn-lt"/>
                <a:ea typeface="+mn-ea"/>
                <a:cs typeface="+mn-cs"/>
              </a:rPr>
              <a:t>undervotes</a:t>
            </a:r>
            <a:r>
              <a:rPr lang="en-US" sz="1200" kern="1200" baseline="0" dirty="0" smtClean="0">
                <a:solidFill>
                  <a:schemeClr val="tx1"/>
                </a:solidFill>
                <a:latin typeface="+mn-lt"/>
                <a:ea typeface="+mn-ea"/>
                <a:cs typeface="+mn-cs"/>
              </a:rPr>
              <a:t>; this will take extra time but allows the extra check of reconciling all votes in the batch before it moves to aggregation. For instance, if a batch has 25 ballots and a voter can mark up to 20 choices per ballot, then the totals across the bottom, including the number of </a:t>
            </a:r>
            <a:r>
              <a:rPr lang="en-US" sz="1200" kern="1200" baseline="0" dirty="0" err="1" smtClean="0">
                <a:solidFill>
                  <a:schemeClr val="tx1"/>
                </a:solidFill>
                <a:latin typeface="+mn-lt"/>
                <a:ea typeface="+mn-ea"/>
                <a:cs typeface="+mn-cs"/>
              </a:rPr>
              <a:t>undervotes</a:t>
            </a:r>
            <a:r>
              <a:rPr lang="en-US" sz="1200" kern="1200" baseline="0" dirty="0" smtClean="0">
                <a:solidFill>
                  <a:schemeClr val="tx1"/>
                </a:solidFill>
                <a:latin typeface="+mn-lt"/>
                <a:ea typeface="+mn-ea"/>
                <a:cs typeface="+mn-cs"/>
              </a:rPr>
              <a:t>, must add up to 500. But not all elections require this level of detail.</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DEBF90C-D741-4BA2-BAE8-EDF8593645FE}" type="slidenum">
              <a:rPr lang="en-US" smtClean="0"/>
              <a:pPr/>
              <a:t>13</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 Colorado, write-in votes are not always allowed, and where allowed they are usually limited to officially announced write-in campaigns. So there should be no need to count votes for Mickey Mouse and Donald Duck. If a race allows write-ins, leave space for write-ins at the end of the tally and aggregation sheet, or staple a separate page for write-ins to the tally and aggregation sheets.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A ballot with a write-in not on the list of approved write-in candidates should be treated as an </a:t>
            </a:r>
            <a:r>
              <a:rPr lang="en-US" sz="1200" kern="1200" dirty="0" err="1" smtClean="0">
                <a:solidFill>
                  <a:schemeClr val="tx1"/>
                </a:solidFill>
                <a:latin typeface="+mn-lt"/>
                <a:ea typeface="+mn-ea"/>
                <a:cs typeface="+mn-cs"/>
              </a:rPr>
              <a:t>overvote</a:t>
            </a:r>
            <a:r>
              <a:rPr lang="en-US" sz="1200" kern="1200" dirty="0" smtClean="0">
                <a:solidFill>
                  <a:schemeClr val="tx1"/>
                </a:solidFill>
                <a:latin typeface="+mn-lt"/>
                <a:ea typeface="+mn-ea"/>
                <a:cs typeface="+mn-cs"/>
              </a:rPr>
              <a:t> for that race.</a:t>
            </a:r>
            <a:endParaRPr lang="en-US" dirty="0"/>
          </a:p>
        </p:txBody>
      </p:sp>
      <p:sp>
        <p:nvSpPr>
          <p:cNvPr id="4" name="Slide Number Placeholder 3"/>
          <p:cNvSpPr>
            <a:spLocks noGrp="1"/>
          </p:cNvSpPr>
          <p:nvPr>
            <p:ph type="sldNum" sz="quarter" idx="10"/>
          </p:nvPr>
        </p:nvSpPr>
        <p:spPr/>
        <p:txBody>
          <a:bodyPr/>
          <a:lstStyle/>
          <a:p>
            <a:fld id="{FDEBF90C-D741-4BA2-BAE8-EDF8593645FE}" type="slidenum">
              <a:rPr lang="en-US" smtClean="0"/>
              <a:pPr/>
              <a:t>14</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Reconciliation shows that no ballots were adde</a:t>
            </a:r>
            <a:r>
              <a:rPr lang="en-US" baseline="0" dirty="0" smtClean="0"/>
              <a:t>d or subtracted during the process. The number of ballots as reported by the poll workers gets compared against the count from batching, and gets compared again to the aggregated results at the end. This is like a bank teller counting your money in front of you so both sides agree on the numbers before the valuables are handed over.</a:t>
            </a:r>
            <a:endParaRPr lang="en-US" dirty="0"/>
          </a:p>
        </p:txBody>
      </p:sp>
      <p:sp>
        <p:nvSpPr>
          <p:cNvPr id="4" name="Slide Number Placeholder 3"/>
          <p:cNvSpPr>
            <a:spLocks noGrp="1"/>
          </p:cNvSpPr>
          <p:nvPr>
            <p:ph type="sldNum" sz="quarter" idx="10"/>
          </p:nvPr>
        </p:nvSpPr>
        <p:spPr/>
        <p:txBody>
          <a:bodyPr/>
          <a:lstStyle/>
          <a:p>
            <a:fld id="{FDEBF90C-D741-4BA2-BAE8-EDF8593645FE}" type="slidenum">
              <a:rPr lang="en-US" smtClean="0"/>
              <a:pPr/>
              <a:t>15</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Election Judges should account for and return blank ballots to the county; the hand count team should not normally have to count blank ballots.</a:t>
            </a: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The number of ballots given to voters minus the number of spoiled ballots ought to equal the number of ballots in the ballot box(</a:t>
            </a:r>
            <a:r>
              <a:rPr lang="en-US" sz="1200" kern="1200" dirty="0" err="1" smtClean="0">
                <a:solidFill>
                  <a:schemeClr val="tx1"/>
                </a:solidFill>
                <a:latin typeface="+mn-lt"/>
                <a:ea typeface="+mn-ea"/>
                <a:cs typeface="+mn-cs"/>
              </a:rPr>
              <a:t>es</a:t>
            </a:r>
            <a:r>
              <a:rPr lang="en-US" sz="1200" kern="1200" dirty="0" smtClean="0">
                <a:solidFill>
                  <a:schemeClr val="tx1"/>
                </a:solidFill>
                <a:latin typeface="+mn-lt"/>
                <a:ea typeface="+mn-ea"/>
                <a:cs typeface="+mn-cs"/>
              </a:rPr>
              <a:t>). There could be minor discrepancies if for instance a voter decided not to vote and left with a ballot. Election Judges should be able to account for any discrepancies.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Hand</a:t>
            </a:r>
            <a:r>
              <a:rPr lang="en-US" sz="1200" kern="1200" baseline="0" dirty="0" smtClean="0">
                <a:solidFill>
                  <a:schemeClr val="tx1"/>
                </a:solidFill>
                <a:latin typeface="+mn-lt"/>
                <a:ea typeface="+mn-ea"/>
                <a:cs typeface="+mn-cs"/>
              </a:rPr>
              <a:t> counters are </a:t>
            </a:r>
            <a:r>
              <a:rPr lang="en-US" sz="1200" kern="1200" dirty="0" smtClean="0">
                <a:solidFill>
                  <a:schemeClr val="tx1"/>
                </a:solidFill>
                <a:latin typeface="+mn-lt"/>
                <a:ea typeface="+mn-ea"/>
                <a:cs typeface="+mn-cs"/>
              </a:rPr>
              <a:t>only accepting responsibility for the ballots listed as available for hand counting, plus the responsibility to deliver the listed spoiled ballots.</a:t>
            </a:r>
          </a:p>
        </p:txBody>
      </p:sp>
      <p:sp>
        <p:nvSpPr>
          <p:cNvPr id="4" name="Slide Number Placeholder 3"/>
          <p:cNvSpPr>
            <a:spLocks noGrp="1"/>
          </p:cNvSpPr>
          <p:nvPr>
            <p:ph type="sldNum" sz="quarter" idx="10"/>
          </p:nvPr>
        </p:nvSpPr>
        <p:spPr/>
        <p:txBody>
          <a:bodyPr/>
          <a:lstStyle/>
          <a:p>
            <a:fld id="{FDEBF90C-D741-4BA2-BAE8-EDF8593645FE}" type="slidenum">
              <a:rPr lang="en-US" smtClean="0"/>
              <a:pPr/>
              <a:t>16</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Batching is</a:t>
            </a:r>
            <a:r>
              <a:rPr lang="en-US" sz="1200" kern="1200" baseline="0" dirty="0" smtClean="0">
                <a:solidFill>
                  <a:schemeClr val="tx1"/>
                </a:solidFill>
                <a:latin typeface="+mn-lt"/>
                <a:ea typeface="+mn-ea"/>
                <a:cs typeface="+mn-cs"/>
              </a:rPr>
              <a:t> the authoritative count of the ballots (as opposed to tallying, or tabulating, which is the authoritative count of the votes.) So after batching you already have all the numbers you need to compare with the totals handed over from the poll workers, but these totals will also be compared with the totals as recorded at aggregation. Ideally, the totals will match perfectly each time. </a:t>
            </a:r>
            <a:r>
              <a:rPr lang="en-US" sz="1200" kern="1200" dirty="0" smtClean="0">
                <a:solidFill>
                  <a:schemeClr val="tx1"/>
                </a:solidFill>
                <a:latin typeface="+mn-lt"/>
                <a:ea typeface="+mn-ea"/>
                <a:cs typeface="+mn-cs"/>
              </a:rPr>
              <a:t>If not, you are not necessarily</a:t>
            </a:r>
            <a:r>
              <a:rPr lang="en-US" sz="1200" kern="1200" baseline="0" dirty="0" smtClean="0">
                <a:solidFill>
                  <a:schemeClr val="tx1"/>
                </a:solidFill>
                <a:latin typeface="+mn-lt"/>
                <a:ea typeface="+mn-ea"/>
                <a:cs typeface="+mn-cs"/>
              </a:rPr>
              <a:t> responsible for a mismatch between the poll workers’ total ballots and the ones you have just counted, but if there is a discrepancy you need to try to figure out why.</a:t>
            </a:r>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Specifically, if the total number of ballots left for hand counting by poll workers does not equal the total number of ballots hand counted at batching, try to find the reason for any discrepancy. If the discrepancy cannot be resolved, refer to election law to decide whether the discrepancy is small enough the team can move on to the next step.</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DEBF90C-D741-4BA2-BAE8-EDF8593645FE}" type="slidenum">
              <a:rPr lang="en-US" smtClean="0"/>
              <a:pPr/>
              <a:t>17</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Spoiled ballots are</a:t>
            </a:r>
            <a:r>
              <a:rPr lang="en-US" sz="1200" kern="1200" baseline="0" dirty="0" smtClean="0">
                <a:solidFill>
                  <a:schemeClr val="tx1"/>
                </a:solidFill>
                <a:latin typeface="+mn-lt"/>
                <a:ea typeface="+mn-ea"/>
                <a:cs typeface="+mn-cs"/>
              </a:rPr>
              <a:t> a separate count because though they do not contribute to the vote results, the hand count team has custody of them between the close of the polls and delivering the counted ballots to election officials. </a:t>
            </a:r>
            <a:endParaRPr lang="en-US" dirty="0"/>
          </a:p>
        </p:txBody>
      </p:sp>
      <p:sp>
        <p:nvSpPr>
          <p:cNvPr id="4" name="Slide Number Placeholder 3"/>
          <p:cNvSpPr>
            <a:spLocks noGrp="1"/>
          </p:cNvSpPr>
          <p:nvPr>
            <p:ph type="sldNum" sz="quarter" idx="10"/>
          </p:nvPr>
        </p:nvSpPr>
        <p:spPr/>
        <p:txBody>
          <a:bodyPr/>
          <a:lstStyle/>
          <a:p>
            <a:fld id="{FDEBF90C-D741-4BA2-BAE8-EDF8593645FE}" type="slidenum">
              <a:rPr lang="en-US" smtClean="0"/>
              <a:pPr/>
              <a:t>18</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If the total number of ballots left for hand counting by poll workers, or the number counted in batching, do not equal the total number of ballots at this point, try to find the reason for any discrepancy. Refer to election law to decide whether the discrepancy is small enough the team can move on to the next step.</a:t>
            </a:r>
          </a:p>
          <a:p>
            <a:endParaRPr lang="en-US" dirty="0"/>
          </a:p>
        </p:txBody>
      </p:sp>
      <p:sp>
        <p:nvSpPr>
          <p:cNvPr id="4" name="Slide Number Placeholder 3"/>
          <p:cNvSpPr>
            <a:spLocks noGrp="1"/>
          </p:cNvSpPr>
          <p:nvPr>
            <p:ph type="sldNum" sz="quarter" idx="10"/>
          </p:nvPr>
        </p:nvSpPr>
        <p:spPr/>
        <p:txBody>
          <a:bodyPr/>
          <a:lstStyle/>
          <a:p>
            <a:fld id="{FDEBF90C-D741-4BA2-BAE8-EDF8593645FE}" type="slidenum">
              <a:rPr lang="en-US" smtClean="0"/>
              <a:pPr/>
              <a:t>19</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Once the results have been tabulated, aggregated, and posted, the situation is less urgent, because the hand count team has succeeded in protecting the ballots until their results can be extracted. Fraudulent treatment of tabulated ballots is much harder to hide.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Hand count leaders must continue to guard the ballots until signed over to election officials according to local procedures. </a:t>
            </a:r>
            <a:r>
              <a:rPr lang="en-US" sz="1200" kern="1200" dirty="0" smtClean="0">
                <a:solidFill>
                  <a:schemeClr val="tx1"/>
                </a:solidFill>
                <a:latin typeface="+mn-lt"/>
                <a:ea typeface="+mn-ea"/>
                <a:cs typeface="+mn-cs"/>
              </a:rPr>
              <a:t>The hand count is</a:t>
            </a:r>
            <a:r>
              <a:rPr lang="en-US" sz="1200" kern="1200" baseline="0" dirty="0" smtClean="0">
                <a:solidFill>
                  <a:schemeClr val="tx1"/>
                </a:solidFill>
                <a:latin typeface="+mn-lt"/>
                <a:ea typeface="+mn-ea"/>
                <a:cs typeface="+mn-cs"/>
              </a:rPr>
              <a:t> not done until the paperwork is done! </a:t>
            </a:r>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DEBF90C-D741-4BA2-BAE8-EDF8593645FE}" type="slidenum">
              <a:rPr lang="en-US" smtClean="0"/>
              <a:pPr/>
              <a:t>20</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DEBF90C-D741-4BA2-BAE8-EDF8593645FE}" type="slidenum">
              <a:rPr lang="en-US" smtClean="0"/>
              <a:pPr/>
              <a:t>21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A 25x25 aggregation sheet can handle up to 625 ballots, which</a:t>
            </a:r>
            <a:r>
              <a:rPr lang="en-US" sz="1200" kern="1200" baseline="0" dirty="0" smtClean="0">
                <a:solidFill>
                  <a:schemeClr val="tx1"/>
                </a:solidFill>
                <a:latin typeface="+mn-lt"/>
                <a:ea typeface="+mn-ea"/>
                <a:cs typeface="+mn-cs"/>
              </a:rPr>
              <a:t> is an average amount to expect in a precinct for a general election</a:t>
            </a:r>
            <a:r>
              <a:rPr lang="en-US" sz="1200" kern="1200" dirty="0" smtClean="0">
                <a:solidFill>
                  <a:schemeClr val="tx1"/>
                </a:solidFill>
                <a:latin typeface="+mn-lt"/>
                <a:ea typeface="+mn-ea"/>
                <a:cs typeface="+mn-cs"/>
              </a:rPr>
              <a:t>. For a slightly larger number of ballots, the aggregation sheet could be expanded to 30 or 40 rows. When readability becomes a problem,</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total the rest of the batches</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on a second (or more) set of aggregation sheets.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The aggregation team then does a second level of aggregation to get the final totals. Second-level</a:t>
            </a:r>
            <a:r>
              <a:rPr lang="en-US" sz="1200" kern="1200" baseline="0" dirty="0" smtClean="0">
                <a:solidFill>
                  <a:schemeClr val="tx1"/>
                </a:solidFill>
                <a:latin typeface="+mn-lt"/>
                <a:ea typeface="+mn-ea"/>
                <a:cs typeface="+mn-cs"/>
              </a:rPr>
              <a:t> aggregation is like first-level aggregation but you enter first-level aggregation information instead of batch information.</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Since second-level aggregation can handle up to somewhere around 15,000 ballots, there should be no need for higher levels of aggregation – or rather, the higher levels of aggregation happen at the city or county level as precincts call in their information.</a:t>
            </a:r>
            <a:endParaRPr lang="en-US" dirty="0"/>
          </a:p>
        </p:txBody>
      </p:sp>
      <p:sp>
        <p:nvSpPr>
          <p:cNvPr id="4" name="Slide Number Placeholder 3"/>
          <p:cNvSpPr>
            <a:spLocks noGrp="1"/>
          </p:cNvSpPr>
          <p:nvPr>
            <p:ph type="sldNum" sz="quarter" idx="10"/>
          </p:nvPr>
        </p:nvSpPr>
        <p:spPr/>
        <p:txBody>
          <a:bodyPr/>
          <a:lstStyle/>
          <a:p>
            <a:fld id="{FDEBF90C-D741-4BA2-BAE8-EDF8593645FE}"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Chain of custody is</a:t>
            </a:r>
            <a:r>
              <a:rPr lang="en-US" baseline="0" dirty="0" smtClean="0"/>
              <a:t> a guard against anyone adding or taking out ballots. If the number of ballots at the end doesn’t match the number at the beginning, a good chain of custody points to who had an opportunity to do anything to the ballots, making it easier to find out what happened because you know where to start looking. </a:t>
            </a:r>
          </a:p>
          <a:p>
            <a:endParaRPr lang="en-US" baseline="0" dirty="0" smtClean="0"/>
          </a:p>
          <a:p>
            <a:r>
              <a:rPr lang="en-US" baseline="0" dirty="0" smtClean="0"/>
              <a:t>Chain of custody is like asking someone who is looking for their keys, “Where did you last have the keys? Who did you give them to?”</a:t>
            </a:r>
          </a:p>
          <a:p>
            <a:endParaRPr lang="en-US" baseline="0" dirty="0" smtClean="0"/>
          </a:p>
          <a:p>
            <a:r>
              <a:rPr lang="en-US" baseline="0" dirty="0" smtClean="0"/>
              <a:t>All those boxes to fill out can look intimidating to a new hand counter, so help the team understand it is nothing more than a record of whose hands the ballots passed through on their way. Also, it is easy to get excited about tallying ballots as fast as possible, so keep the team disciplined about never accepting custody of a batch before checking that all chain of custody information up to that point is correctly filled out. </a:t>
            </a:r>
          </a:p>
        </p:txBody>
      </p:sp>
      <p:sp>
        <p:nvSpPr>
          <p:cNvPr id="4" name="Slide Number Placeholder 3"/>
          <p:cNvSpPr>
            <a:spLocks noGrp="1"/>
          </p:cNvSpPr>
          <p:nvPr>
            <p:ph type="sldNum" sz="quarter" idx="10"/>
          </p:nvPr>
        </p:nvSpPr>
        <p:spPr/>
        <p:txBody>
          <a:bodyPr/>
          <a:lstStyle/>
          <a:p>
            <a:fld id="{FDEBF90C-D741-4BA2-BAE8-EDF8593645FE}" type="slidenum">
              <a:rPr lang="en-US" smtClean="0"/>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a:t>
            </a:r>
            <a:r>
              <a:rPr lang="en-US" baseline="0" dirty="0" smtClean="0"/>
              <a:t> first thing we do with ballots in the Rocky Mountain Method is divide them into batches of 25 or fewer. With a few exceptions such as spoiled ballots, those ballots stay in that batch all the way through the process and have a unique combination of numbers to track them. A team of four counting 53 ballots in one precinct won’t have much trouble keeping track of the batches, but the more ballots and the more tally teams, the more critical to record these numbers.</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Each</a:t>
            </a:r>
            <a:r>
              <a:rPr lang="en-US" baseline="0" dirty="0" smtClean="0"/>
              <a:t> batching team and each ballot box has a letter or a number assigned to it (if there is only one, the number is 1 and it might not need to be tracked.) The batch number could refer to the number of batches from the ballot box, or the number of batches the batch team has handled; either system works as long as batch teams are clear which way to handle it and the same system is used for all batches.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When a batching team finishes counting out a batch, they record the number of ballots in the batch on their batch number list. Then they record the batch information on the top of BOTH tally sheets and (if instructed) the ballot bag. </a:t>
            </a:r>
            <a:r>
              <a:rPr lang="en-US" dirty="0" smtClean="0"/>
              <a:t>The batch is not ready for tallying until all</a:t>
            </a:r>
            <a:r>
              <a:rPr lang="en-US" baseline="0" dirty="0" smtClean="0"/>
              <a:t> this information is filled out</a:t>
            </a:r>
            <a:r>
              <a:rPr lang="en-US" dirty="0" smtClean="0"/>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FDEBF90C-D741-4BA2-BAE8-EDF8593645FE}" type="slidenum">
              <a:rPr lang="en-US" smtClean="0"/>
              <a:pPr/>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If</a:t>
            </a:r>
            <a:r>
              <a:rPr lang="en-US" baseline="0" dirty="0" smtClean="0"/>
              <a:t> the team is big enough to have a separate runner, the runner brings the batch from the batching area to a particular tally table. With a small team, a batcher or </a:t>
            </a:r>
            <a:r>
              <a:rPr lang="en-US" baseline="0" dirty="0" err="1" smtClean="0"/>
              <a:t>tallier</a:t>
            </a:r>
            <a:r>
              <a:rPr lang="en-US" baseline="0" dirty="0" smtClean="0"/>
              <a:t> might just move the batch from one pile to another, but still needs to fill in their information as the “runner”.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When picking up a batch, the runner first checks that all batching information is correct and filled out on both tally sheets and the ballot bag. Then the runner signs both tally sheets, delivers the batch to the tally station, and records the tally station number or letter on both tally sheets and the ballot bag. Before taking charge of the batch, the </a:t>
            </a:r>
            <a:r>
              <a:rPr lang="en-US" baseline="0" dirty="0" err="1" smtClean="0"/>
              <a:t>talliers</a:t>
            </a:r>
            <a:r>
              <a:rPr lang="en-US" baseline="0" dirty="0" smtClean="0"/>
              <a:t> should check that all batching and runner information is recorded.</a:t>
            </a:r>
            <a:endParaRPr lang="en-US" dirty="0" smtClean="0"/>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FDEBF90C-D741-4BA2-BAE8-EDF8593645FE}" type="slidenum">
              <a:rPr lang="en-US" smtClean="0"/>
              <a:pPr/>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If</a:t>
            </a:r>
            <a:r>
              <a:rPr lang="en-US" baseline="0" dirty="0" smtClean="0"/>
              <a:t> the team is big enough to have a separate runner, the runner brings the batch from a tally table to the aggregation area. Again, for a small team, a batcher or </a:t>
            </a:r>
            <a:r>
              <a:rPr lang="en-US" baseline="0" dirty="0" err="1" smtClean="0"/>
              <a:t>tallier</a:t>
            </a:r>
            <a:r>
              <a:rPr lang="en-US" baseline="0" dirty="0" smtClean="0"/>
              <a:t> could be the “runner”.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Before moving the batch, the runner first checks that all batching and tally information is correct and filled out on both tally sheets and the ballot bag. Then the runner signs both tally sheets, delivers the batch to the aggregation station, and records the aggregation station number or letter on both tally sheets and the ballot bag. In some cases the batches may just be piled up waiting for aggregation, but if possible, the aggregators should, out of self-defense, check that all the chain of custody information is recorded before accepting the batch. Because if the </a:t>
            </a:r>
            <a:r>
              <a:rPr lang="en-US" baseline="0" dirty="0" err="1" smtClean="0"/>
              <a:t>talliers</a:t>
            </a:r>
            <a:r>
              <a:rPr lang="en-US" baseline="0" dirty="0" smtClean="0"/>
              <a:t> forgot to put their team identifier on the batch, and their signatures are not very readable, the aggregation team may have to waste time asking “whose signature is this?” before they can record the batch information on the aggregation sheet.</a:t>
            </a:r>
            <a:endParaRPr lang="en-US" dirty="0" smtClean="0"/>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FDEBF90C-D741-4BA2-BAE8-EDF8593645FE}" type="slidenum">
              <a:rPr lang="en-US" smtClean="0"/>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On the aggregation</a:t>
            </a:r>
            <a:r>
              <a:rPr lang="en-US" baseline="0" dirty="0" smtClean="0"/>
              <a:t> sheets, each batch’s identifying numbers are recorded on the line with their vote totals, and then the aggregators complete the chain-of-custody record by signing the aggregation sheets. The batches are kept (ideally, sealed in a large tamper-indicating bag) with their own tally sheets and aggregation sheets. Anyone could take the whole pile and follow any batch number back from the aggregation station to the tally and batching station, and know which people handled the batch’s ballots at each point.</a:t>
            </a:r>
            <a:endParaRPr lang="en-US" dirty="0" smtClean="0"/>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FDEBF90C-D741-4BA2-BAE8-EDF8593645FE}" type="slidenum">
              <a:rPr lang="en-US" smtClean="0"/>
              <a:pPr/>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special situations</a:t>
            </a:r>
            <a:r>
              <a:rPr lang="en-US" baseline="0" dirty="0" smtClean="0"/>
              <a:t> are the 5% of ballots that take 40% of the time. They are rare but important to track, in the same way that balancing your bank account requires accounting for every cent. It’s not that a one-cent difference matters much, but sometimes a one-cent difference is what tips you off to a forgotten credit of $100 and a forgotten purchase of $99.99.</a:t>
            </a:r>
            <a:endParaRPr lang="en-US" dirty="0"/>
          </a:p>
        </p:txBody>
      </p:sp>
      <p:sp>
        <p:nvSpPr>
          <p:cNvPr id="4" name="Slide Number Placeholder 3"/>
          <p:cNvSpPr>
            <a:spLocks noGrp="1"/>
          </p:cNvSpPr>
          <p:nvPr>
            <p:ph type="sldNum" sz="quarter" idx="10"/>
          </p:nvPr>
        </p:nvSpPr>
        <p:spPr/>
        <p:txBody>
          <a:bodyPr/>
          <a:lstStyle/>
          <a:p>
            <a:fld id="{FDEBF90C-D741-4BA2-BAE8-EDF8593645FE}" type="slidenum">
              <a:rPr lang="en-US" smtClean="0"/>
              <a:pPr/>
              <a:t>10</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A ballot gets spoiled when a voter does something wrong (for instance, marks both yes and no) and realizes it before casting the ballot. The voter can trade the spoiled ballot for a new ballot, and the election judges mark or cut the spoiled ballot to make it clear it must not be counted.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A spoiled ballot can also be a ballot so mangled or dirty the voter’s intent can’t be known, or a misprinted ballot. Ballots are usually spoiled while the polls are open and are handled by the election judges, so it should be rare to find a spoiled ballot in the ballot box. But if there is one, it is part of the total number of ballots the hand count leaders signed for, so it must be tracked separately from the counting process so the number of ballots can be reconciled.</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If spoiled</a:t>
            </a:r>
            <a:r>
              <a:rPr lang="en-US" sz="1200" kern="1200" baseline="0" dirty="0" smtClean="0">
                <a:solidFill>
                  <a:schemeClr val="tx1"/>
                </a:solidFill>
                <a:latin typeface="+mn-lt"/>
                <a:ea typeface="+mn-ea"/>
                <a:cs typeface="+mn-cs"/>
              </a:rPr>
              <a:t> ballots are found during counting, f</a:t>
            </a:r>
            <a:r>
              <a:rPr lang="en-US" sz="1200" kern="1200" dirty="0" smtClean="0">
                <a:solidFill>
                  <a:schemeClr val="tx1"/>
                </a:solidFill>
                <a:latin typeface="+mn-lt"/>
                <a:ea typeface="+mn-ea"/>
                <a:cs typeface="+mn-cs"/>
              </a:rPr>
              <a:t>ill out the spoiled ballot tally sheets</a:t>
            </a:r>
            <a:r>
              <a:rPr lang="en-US" sz="1200" kern="1200" baseline="0" dirty="0" smtClean="0">
                <a:solidFill>
                  <a:schemeClr val="tx1"/>
                </a:solidFill>
                <a:latin typeface="+mn-lt"/>
                <a:ea typeface="+mn-ea"/>
                <a:cs typeface="+mn-cs"/>
              </a:rPr>
              <a:t>, clip the ballots to those tally sheets, move them directly to the aggregation area, and work with the expediter to fix the number of ballots listed for that batch.</a:t>
            </a:r>
            <a:endParaRPr lang="en-US" dirty="0"/>
          </a:p>
        </p:txBody>
      </p:sp>
      <p:sp>
        <p:nvSpPr>
          <p:cNvPr id="4" name="Slide Number Placeholder 3"/>
          <p:cNvSpPr>
            <a:spLocks noGrp="1"/>
          </p:cNvSpPr>
          <p:nvPr>
            <p:ph type="sldNum" sz="quarter" idx="10"/>
          </p:nvPr>
        </p:nvSpPr>
        <p:spPr/>
        <p:txBody>
          <a:bodyPr/>
          <a:lstStyle/>
          <a:p>
            <a:fld id="{FDEBF90C-D741-4BA2-BAE8-EDF8593645FE}" type="slidenum">
              <a:rPr lang="en-US" smtClean="0"/>
              <a:pPr/>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E031296-D81E-4B3E-9370-6B0D0735FB53}"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8DCDE4-71F2-4392-808C-404359552FD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E031296-D81E-4B3E-9370-6B0D0735FB53}"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8DCDE4-71F2-4392-808C-404359552FD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E031296-D81E-4B3E-9370-6B0D0735FB53}"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8DCDE4-71F2-4392-808C-404359552FD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E031296-D81E-4B3E-9370-6B0D0735FB53}"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8DCDE4-71F2-4392-808C-404359552FD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E031296-D81E-4B3E-9370-6B0D0735FB53}"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8DCDE4-71F2-4392-808C-404359552FD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E031296-D81E-4B3E-9370-6B0D0735FB53}" type="datetimeFigureOut">
              <a:rPr lang="en-US" smtClean="0"/>
              <a:pPr/>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8DCDE4-71F2-4392-808C-404359552FD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E031296-D81E-4B3E-9370-6B0D0735FB53}" type="datetimeFigureOut">
              <a:rPr lang="en-US" smtClean="0"/>
              <a:pPr/>
              <a:t>7/22/2026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08DCDE4-71F2-4392-808C-404359552FD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E031296-D81E-4B3E-9370-6B0D0735FB53}" type="datetimeFigureOut">
              <a:rPr lang="en-US" smtClean="0"/>
              <a:pPr/>
              <a:t>7/22/2026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08DCDE4-71F2-4392-808C-404359552FD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031296-D81E-4B3E-9370-6B0D0735FB53}" type="datetimeFigureOut">
              <a:rPr lang="en-US" smtClean="0"/>
              <a:pPr/>
              <a:t>7/22/2026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08DCDE4-71F2-4392-808C-404359552FD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E031296-D81E-4B3E-9370-6B0D0735FB53}" type="datetimeFigureOut">
              <a:rPr lang="en-US" smtClean="0"/>
              <a:pPr/>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8DCDE4-71F2-4392-808C-404359552FD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E031296-D81E-4B3E-9370-6B0D0735FB53}" type="datetimeFigureOut">
              <a:rPr lang="en-US" smtClean="0"/>
              <a:pPr/>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8DCDE4-71F2-4392-808C-404359552FD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031296-D81E-4B3E-9370-6B0D0735FB53}" type="datetimeFigureOut">
              <a:rPr lang="en-US" smtClean="0"/>
              <a:pPr/>
              <a:t>7/22/2026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8DCDE4-71F2-4392-808C-404359552FD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4000"/>
            <a:lum/>
          </a:blip>
          <a:srcRect/>
          <a:stretch>
            <a:fillRect l="-24000" r="-24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Rocky Mountain Method</a:t>
            </a:r>
            <a:endParaRPr lang="en-US" b="1" dirty="0"/>
          </a:p>
        </p:txBody>
      </p:sp>
      <p:sp>
        <p:nvSpPr>
          <p:cNvPr id="3" name="Subtitle 2"/>
          <p:cNvSpPr>
            <a:spLocks noGrp="1"/>
          </p:cNvSpPr>
          <p:nvPr>
            <p:ph type="subTitle" idx="1"/>
          </p:nvPr>
        </p:nvSpPr>
        <p:spPr/>
        <p:txBody>
          <a:bodyPr/>
          <a:lstStyle/>
          <a:p>
            <a:r>
              <a:rPr lang="en-US" b="1" dirty="0" smtClean="0">
                <a:solidFill>
                  <a:schemeClr val="tx1"/>
                </a:solidFill>
              </a:rPr>
              <a:t>Advanced</a:t>
            </a:r>
          </a:p>
          <a:p>
            <a:r>
              <a:rPr lang="en-US" b="1" dirty="0" smtClean="0">
                <a:solidFill>
                  <a:schemeClr val="tx1"/>
                </a:solidFill>
              </a:rPr>
              <a:t>Hand Count Training</a:t>
            </a:r>
            <a:endParaRPr lang="en-US" b="1"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Special Situations</a:t>
            </a:r>
            <a:endParaRPr lang="en-US" dirty="0"/>
          </a:p>
        </p:txBody>
      </p:sp>
      <p:sp>
        <p:nvSpPr>
          <p:cNvPr id="3" name="Content Placeholder 2"/>
          <p:cNvSpPr>
            <a:spLocks noGrp="1"/>
          </p:cNvSpPr>
          <p:nvPr>
            <p:ph sz="half" idx="1"/>
          </p:nvPr>
        </p:nvSpPr>
        <p:spPr>
          <a:xfrm>
            <a:off x="457200" y="1600201"/>
            <a:ext cx="8077200" cy="4571999"/>
          </a:xfrm>
        </p:spPr>
        <p:txBody>
          <a:bodyPr>
            <a:normAutofit fontScale="92500" lnSpcReduction="10000"/>
          </a:bodyPr>
          <a:lstStyle/>
          <a:p>
            <a:r>
              <a:rPr lang="en-US" dirty="0" smtClean="0"/>
              <a:t>There are special instructions for ballots that can’t or shouldn’t be counted for some reason, ballots with more or fewer votes than a race is allowed, and ballots with write-in candidates.</a:t>
            </a:r>
          </a:p>
          <a:p>
            <a:r>
              <a:rPr lang="en-US" dirty="0" smtClean="0"/>
              <a:t>The point of the special instructions is to clearly distinguish votes that should be counted from those that shouldn’t.</a:t>
            </a:r>
          </a:p>
          <a:p>
            <a:r>
              <a:rPr lang="en-US" dirty="0" smtClean="0"/>
              <a:t>Spoiled ballots</a:t>
            </a:r>
          </a:p>
          <a:p>
            <a:r>
              <a:rPr lang="en-US" dirty="0" err="1" smtClean="0"/>
              <a:t>Overvotes</a:t>
            </a:r>
            <a:endParaRPr lang="en-US" dirty="0" smtClean="0"/>
          </a:p>
          <a:p>
            <a:r>
              <a:rPr lang="en-US" dirty="0" err="1" smtClean="0"/>
              <a:t>Undervotes</a:t>
            </a:r>
            <a:endParaRPr lang="en-US" dirty="0" smtClean="0"/>
          </a:p>
          <a:p>
            <a:r>
              <a:rPr lang="en-US" dirty="0" smtClean="0"/>
              <a:t>Write-ins</a:t>
            </a:r>
          </a:p>
        </p:txBody>
      </p:sp>
      <p:pic>
        <p:nvPicPr>
          <p:cNvPr id="5" name="Content Placeholder 4" descr="for-web-room-setup-2.jpg"/>
          <p:cNvPicPr>
            <a:picLocks noGrp="1" noChangeAspect="1"/>
          </p:cNvPicPr>
          <p:nvPr>
            <p:ph sz="half" idx="2"/>
          </p:nvPr>
        </p:nvPicPr>
        <p:blipFill>
          <a:blip r:embed="rId3"/>
          <a:stretch>
            <a:fillRect/>
          </a:stretch>
        </p:blipFill>
        <p:spPr>
          <a:xfrm>
            <a:off x="3429000" y="3886200"/>
            <a:ext cx="3618129" cy="2514600"/>
          </a:xfr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Special Situations: Spoiled Ballots</a:t>
            </a:r>
            <a:endParaRPr lang="en-US" dirty="0"/>
          </a:p>
        </p:txBody>
      </p:sp>
      <p:sp>
        <p:nvSpPr>
          <p:cNvPr id="3" name="Content Placeholder 2"/>
          <p:cNvSpPr>
            <a:spLocks noGrp="1"/>
          </p:cNvSpPr>
          <p:nvPr>
            <p:ph sz="half" idx="1"/>
          </p:nvPr>
        </p:nvSpPr>
        <p:spPr>
          <a:xfrm>
            <a:off x="457200" y="1600200"/>
            <a:ext cx="5334000" cy="4525963"/>
          </a:xfrm>
        </p:spPr>
        <p:txBody>
          <a:bodyPr>
            <a:normAutofit lnSpcReduction="10000"/>
          </a:bodyPr>
          <a:lstStyle/>
          <a:p>
            <a:r>
              <a:rPr lang="en-US" dirty="0" smtClean="0"/>
              <a:t>Usually happens during polling, not counting</a:t>
            </a:r>
          </a:p>
          <a:p>
            <a:r>
              <a:rPr lang="en-US" dirty="0" smtClean="0"/>
              <a:t>Requires tracking as an election record but is not to be counted</a:t>
            </a:r>
          </a:p>
          <a:p>
            <a:r>
              <a:rPr lang="en-US" dirty="0" smtClean="0"/>
              <a:t>If found during counting, put ballot with spoiled ballots received from poll workers, add 1 to total of spoiled ballots, and subtract 1 from all records of the number of ballots in that batch.</a:t>
            </a:r>
          </a:p>
          <a:p>
            <a:endParaRPr lang="en-US" dirty="0" smtClean="0"/>
          </a:p>
        </p:txBody>
      </p:sp>
      <p:pic>
        <p:nvPicPr>
          <p:cNvPr id="5" name="Content Placeholder 4" descr="for-web-room-setup-2.jpg"/>
          <p:cNvPicPr>
            <a:picLocks noGrp="1" noChangeAspect="1"/>
          </p:cNvPicPr>
          <p:nvPr>
            <p:ph sz="half" idx="2"/>
          </p:nvPr>
        </p:nvPicPr>
        <p:blipFill>
          <a:blip r:embed="rId3" cstate="print"/>
          <a:stretch>
            <a:fillRect/>
          </a:stretch>
        </p:blipFill>
        <p:spPr>
          <a:xfrm>
            <a:off x="5791200" y="1752600"/>
            <a:ext cx="2582076" cy="3846766"/>
          </a:xfr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Special Situations: </a:t>
            </a:r>
            <a:r>
              <a:rPr lang="en-US" dirty="0" err="1" smtClean="0"/>
              <a:t>Overvotes</a:t>
            </a:r>
            <a:endParaRPr lang="en-US" dirty="0"/>
          </a:p>
        </p:txBody>
      </p:sp>
      <p:sp>
        <p:nvSpPr>
          <p:cNvPr id="3" name="Content Placeholder 2"/>
          <p:cNvSpPr>
            <a:spLocks noGrp="1"/>
          </p:cNvSpPr>
          <p:nvPr>
            <p:ph sz="half" idx="1"/>
          </p:nvPr>
        </p:nvSpPr>
        <p:spPr>
          <a:xfrm>
            <a:off x="457200" y="1600200"/>
            <a:ext cx="8077200" cy="4525963"/>
          </a:xfrm>
        </p:spPr>
        <p:txBody>
          <a:bodyPr>
            <a:normAutofit/>
          </a:bodyPr>
          <a:lstStyle/>
          <a:p>
            <a:r>
              <a:rPr lang="en-US" dirty="0" smtClean="0"/>
              <a:t>Too many choices marked for a race</a:t>
            </a:r>
          </a:p>
          <a:p>
            <a:r>
              <a:rPr lang="en-US" dirty="0" smtClean="0"/>
              <a:t>No vote in that race should be counted</a:t>
            </a:r>
          </a:p>
          <a:p>
            <a:r>
              <a:rPr lang="en-US" dirty="0" smtClean="0"/>
              <a:t>Ways to handle: </a:t>
            </a:r>
          </a:p>
          <a:p>
            <a:pPr lvl="1"/>
            <a:r>
              <a:rPr lang="en-US" dirty="0" smtClean="0"/>
              <a:t>Batch all </a:t>
            </a:r>
            <a:r>
              <a:rPr lang="en-US" dirty="0" err="1" smtClean="0"/>
              <a:t>overvoted</a:t>
            </a:r>
            <a:r>
              <a:rPr lang="en-US" dirty="0" smtClean="0"/>
              <a:t> ballots together so </a:t>
            </a:r>
            <a:r>
              <a:rPr lang="en-US" dirty="0" err="1" smtClean="0"/>
              <a:t>talliers</a:t>
            </a:r>
            <a:r>
              <a:rPr lang="en-US" dirty="0" smtClean="0"/>
              <a:t> pay special attention to that batch, OR</a:t>
            </a:r>
          </a:p>
          <a:p>
            <a:pPr lvl="1"/>
            <a:r>
              <a:rPr lang="en-US" dirty="0" smtClean="0"/>
              <a:t>Tally caller/watcher quickly check the ballots before calling, OR</a:t>
            </a:r>
          </a:p>
          <a:p>
            <a:pPr lvl="1"/>
            <a:r>
              <a:rPr lang="en-US" dirty="0" smtClean="0"/>
              <a:t>Don’t worry about it until it happens</a:t>
            </a:r>
          </a:p>
          <a:p>
            <a:r>
              <a:rPr lang="en-US" dirty="0" smtClean="0"/>
              <a:t>Make one person responsible</a:t>
            </a:r>
          </a:p>
          <a:p>
            <a:pPr lvl="1"/>
            <a:endParaRPr lang="en-US" dirty="0" smtClean="0"/>
          </a:p>
          <a:p>
            <a:endParaRPr lang="en-US" dirty="0" smtClean="0"/>
          </a:p>
        </p:txBody>
      </p:sp>
      <p:pic>
        <p:nvPicPr>
          <p:cNvPr id="5" name="Content Placeholder 4" descr="for-web-room-setup-2.jpg"/>
          <p:cNvPicPr>
            <a:picLocks noGrp="1" noChangeAspect="1"/>
          </p:cNvPicPr>
          <p:nvPr>
            <p:ph sz="half" idx="2"/>
          </p:nvPr>
        </p:nvPicPr>
        <p:blipFill>
          <a:blip r:embed="rId3" cstate="print"/>
          <a:stretch>
            <a:fillRect/>
          </a:stretch>
        </p:blipFill>
        <p:spPr>
          <a:xfrm>
            <a:off x="5257800" y="5181600"/>
            <a:ext cx="2971800" cy="1217281"/>
          </a:xfr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Special Situations: </a:t>
            </a:r>
            <a:r>
              <a:rPr lang="en-US" dirty="0" err="1" smtClean="0"/>
              <a:t>Undervotes</a:t>
            </a:r>
            <a:endParaRPr lang="en-US" dirty="0"/>
          </a:p>
        </p:txBody>
      </p:sp>
      <p:sp>
        <p:nvSpPr>
          <p:cNvPr id="3" name="Content Placeholder 2"/>
          <p:cNvSpPr>
            <a:spLocks noGrp="1"/>
          </p:cNvSpPr>
          <p:nvPr>
            <p:ph sz="half" idx="1"/>
          </p:nvPr>
        </p:nvSpPr>
        <p:spPr>
          <a:xfrm>
            <a:off x="457200" y="1600200"/>
            <a:ext cx="4953000" cy="4525963"/>
          </a:xfrm>
        </p:spPr>
        <p:txBody>
          <a:bodyPr>
            <a:normAutofit fontScale="92500"/>
          </a:bodyPr>
          <a:lstStyle/>
          <a:p>
            <a:r>
              <a:rPr lang="en-US" dirty="0" smtClean="0"/>
              <a:t>Voter marked fewer choices than allowed</a:t>
            </a:r>
          </a:p>
          <a:p>
            <a:r>
              <a:rPr lang="en-US" dirty="0" smtClean="0"/>
              <a:t>OK, but creates easy fraud target</a:t>
            </a:r>
          </a:p>
          <a:p>
            <a:r>
              <a:rPr lang="en-US" dirty="0" smtClean="0"/>
              <a:t>Ways to handle:</a:t>
            </a:r>
          </a:p>
          <a:p>
            <a:pPr lvl="1"/>
            <a:r>
              <a:rPr lang="en-US" dirty="0" smtClean="0"/>
              <a:t>Just leave the choice blank</a:t>
            </a:r>
          </a:p>
          <a:p>
            <a:pPr lvl="1"/>
            <a:r>
              <a:rPr lang="en-US" dirty="0" smtClean="0"/>
              <a:t>Underline the choice to show it is deliberately blank</a:t>
            </a:r>
          </a:p>
          <a:p>
            <a:pPr lvl="1"/>
            <a:r>
              <a:rPr lang="en-US" dirty="0" smtClean="0"/>
              <a:t>Explanatory mark beside that line</a:t>
            </a:r>
          </a:p>
          <a:p>
            <a:pPr lvl="1"/>
            <a:r>
              <a:rPr lang="en-US" dirty="0" smtClean="0"/>
              <a:t>Tally sheet with “</a:t>
            </a:r>
            <a:r>
              <a:rPr lang="en-US" dirty="0" err="1" smtClean="0"/>
              <a:t>undervote</a:t>
            </a:r>
            <a:r>
              <a:rPr lang="en-US" dirty="0" smtClean="0"/>
              <a:t>” column </a:t>
            </a:r>
          </a:p>
          <a:p>
            <a:endParaRPr lang="en-US" dirty="0" smtClean="0"/>
          </a:p>
        </p:txBody>
      </p:sp>
      <p:pic>
        <p:nvPicPr>
          <p:cNvPr id="5" name="Content Placeholder 4" descr="for-web-room-setup-2.jpg"/>
          <p:cNvPicPr>
            <a:picLocks noGrp="1" noChangeAspect="1"/>
          </p:cNvPicPr>
          <p:nvPr>
            <p:ph sz="half" idx="2"/>
          </p:nvPr>
        </p:nvPicPr>
        <p:blipFill>
          <a:blip r:embed="rId3" cstate="print"/>
          <a:stretch>
            <a:fillRect/>
          </a:stretch>
        </p:blipFill>
        <p:spPr>
          <a:xfrm>
            <a:off x="5410200" y="2895600"/>
            <a:ext cx="2970027" cy="2094166"/>
          </a:xfr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Special Situations: Write-Ins</a:t>
            </a:r>
            <a:endParaRPr lang="en-US" dirty="0"/>
          </a:p>
        </p:txBody>
      </p:sp>
      <p:sp>
        <p:nvSpPr>
          <p:cNvPr id="3" name="Content Placeholder 2"/>
          <p:cNvSpPr>
            <a:spLocks noGrp="1"/>
          </p:cNvSpPr>
          <p:nvPr>
            <p:ph sz="half" idx="1"/>
          </p:nvPr>
        </p:nvSpPr>
        <p:spPr>
          <a:xfrm>
            <a:off x="3124200" y="1600200"/>
            <a:ext cx="5410200" cy="4525963"/>
          </a:xfrm>
        </p:spPr>
        <p:txBody>
          <a:bodyPr/>
          <a:lstStyle/>
          <a:p>
            <a:r>
              <a:rPr lang="en-US" dirty="0" smtClean="0"/>
              <a:t>Colorado allows very limited write-ins</a:t>
            </a:r>
          </a:p>
          <a:p>
            <a:r>
              <a:rPr lang="en-US" dirty="0" smtClean="0"/>
              <a:t>Write-ins get extra columns</a:t>
            </a:r>
          </a:p>
          <a:p>
            <a:pPr lvl="1"/>
            <a:r>
              <a:rPr lang="en-US" dirty="0" smtClean="0"/>
              <a:t>Possibly on separate page</a:t>
            </a:r>
          </a:p>
          <a:p>
            <a:r>
              <a:rPr lang="en-US" dirty="0" smtClean="0"/>
              <a:t>Marked like other votes, just with a name instead of a number at the top of the column</a:t>
            </a:r>
          </a:p>
          <a:p>
            <a:r>
              <a:rPr lang="en-US" dirty="0" smtClean="0"/>
              <a:t>Improper write-ins are </a:t>
            </a:r>
            <a:r>
              <a:rPr lang="en-US" dirty="0" err="1" smtClean="0"/>
              <a:t>overvotes</a:t>
            </a:r>
            <a:endParaRPr lang="en-US" dirty="0" smtClean="0"/>
          </a:p>
        </p:txBody>
      </p:sp>
      <p:pic>
        <p:nvPicPr>
          <p:cNvPr id="5" name="Content Placeholder 4" descr="for-web-room-setup-2.jpg"/>
          <p:cNvPicPr>
            <a:picLocks noGrp="1" noChangeAspect="1"/>
          </p:cNvPicPr>
          <p:nvPr>
            <p:ph sz="half" idx="2"/>
          </p:nvPr>
        </p:nvPicPr>
        <p:blipFill>
          <a:blip r:embed="rId3" cstate="print"/>
          <a:stretch>
            <a:fillRect/>
          </a:stretch>
        </p:blipFill>
        <p:spPr>
          <a:xfrm>
            <a:off x="533400" y="1752600"/>
            <a:ext cx="2438400" cy="3632719"/>
          </a:xfr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Reconciliation</a:t>
            </a:r>
            <a:endParaRPr lang="en-US" dirty="0"/>
          </a:p>
        </p:txBody>
      </p:sp>
      <p:sp>
        <p:nvSpPr>
          <p:cNvPr id="3" name="Content Placeholder 2"/>
          <p:cNvSpPr>
            <a:spLocks noGrp="1"/>
          </p:cNvSpPr>
          <p:nvPr>
            <p:ph sz="half" idx="1"/>
          </p:nvPr>
        </p:nvSpPr>
        <p:spPr>
          <a:xfrm>
            <a:off x="457200" y="1600200"/>
            <a:ext cx="8077200" cy="4525963"/>
          </a:xfrm>
        </p:spPr>
        <p:txBody>
          <a:bodyPr/>
          <a:lstStyle/>
          <a:p>
            <a:r>
              <a:rPr lang="en-US" dirty="0" smtClean="0"/>
              <a:t>Handover at close of polls</a:t>
            </a:r>
          </a:p>
          <a:p>
            <a:r>
              <a:rPr lang="en-US" dirty="0" smtClean="0"/>
              <a:t>Reconciliation after batching</a:t>
            </a:r>
          </a:p>
          <a:p>
            <a:r>
              <a:rPr lang="en-US" dirty="0" smtClean="0"/>
              <a:t>Spoiled ballots </a:t>
            </a:r>
          </a:p>
          <a:p>
            <a:r>
              <a:rPr lang="en-US" dirty="0" smtClean="0"/>
              <a:t>Final reconciliation </a:t>
            </a:r>
          </a:p>
          <a:p>
            <a:r>
              <a:rPr lang="en-US" dirty="0" smtClean="0"/>
              <a:t>Handoff</a:t>
            </a:r>
          </a:p>
        </p:txBody>
      </p:sp>
      <p:pic>
        <p:nvPicPr>
          <p:cNvPr id="5" name="Content Placeholder 4" descr="for-web-room-setup-2.jpg"/>
          <p:cNvPicPr>
            <a:picLocks noGrp="1" noChangeAspect="1"/>
          </p:cNvPicPr>
          <p:nvPr>
            <p:ph sz="half" idx="2"/>
          </p:nvPr>
        </p:nvPicPr>
        <p:blipFill>
          <a:blip r:embed="rId3"/>
          <a:stretch>
            <a:fillRect/>
          </a:stretch>
        </p:blipFill>
        <p:spPr>
          <a:xfrm>
            <a:off x="3943791" y="2971800"/>
            <a:ext cx="4590609" cy="2819400"/>
          </a:xfr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Reconciliation: Handover (Close of Polls)</a:t>
            </a:r>
            <a:endParaRPr lang="en-US" dirty="0"/>
          </a:p>
        </p:txBody>
      </p:sp>
      <p:sp>
        <p:nvSpPr>
          <p:cNvPr id="3" name="Content Placeholder 2"/>
          <p:cNvSpPr>
            <a:spLocks noGrp="1"/>
          </p:cNvSpPr>
          <p:nvPr>
            <p:ph sz="half" idx="1"/>
          </p:nvPr>
        </p:nvSpPr>
        <p:spPr>
          <a:xfrm>
            <a:off x="457200" y="1600200"/>
            <a:ext cx="4191000" cy="4525963"/>
          </a:xfrm>
        </p:spPr>
        <p:txBody>
          <a:bodyPr>
            <a:normAutofit fontScale="77500" lnSpcReduction="20000"/>
          </a:bodyPr>
          <a:lstStyle/>
          <a:p>
            <a:r>
              <a:rPr lang="en-US" dirty="0" smtClean="0"/>
              <a:t>After polls close, poll workers record number of:</a:t>
            </a:r>
          </a:p>
          <a:p>
            <a:pPr lvl="1"/>
            <a:r>
              <a:rPr lang="en-US" dirty="0" smtClean="0"/>
              <a:t>Ballots given to voters</a:t>
            </a:r>
          </a:p>
          <a:p>
            <a:pPr lvl="1"/>
            <a:r>
              <a:rPr lang="en-US" dirty="0" smtClean="0"/>
              <a:t>Spoiled ballots</a:t>
            </a:r>
          </a:p>
          <a:p>
            <a:pPr lvl="1"/>
            <a:r>
              <a:rPr lang="en-US" dirty="0" smtClean="0"/>
              <a:t>Other ballots (needs explanation!)</a:t>
            </a:r>
          </a:p>
          <a:p>
            <a:pPr lvl="1"/>
            <a:r>
              <a:rPr lang="en-US" dirty="0" smtClean="0"/>
              <a:t>Total number of ballots to be hand counted</a:t>
            </a:r>
          </a:p>
          <a:p>
            <a:r>
              <a:rPr lang="en-US" dirty="0" smtClean="0"/>
              <a:t>Hand count leaders sign reconciliation sheet to acknowledge the reported totals</a:t>
            </a:r>
          </a:p>
          <a:p>
            <a:r>
              <a:rPr lang="en-US" dirty="0" smtClean="0"/>
              <a:t>Signature does not indicate agreement with totals</a:t>
            </a:r>
          </a:p>
          <a:p>
            <a:pPr lvl="1"/>
            <a:r>
              <a:rPr lang="en-US" dirty="0" smtClean="0"/>
              <a:t>You haven’t counted for yourself yet!</a:t>
            </a:r>
          </a:p>
        </p:txBody>
      </p:sp>
      <p:pic>
        <p:nvPicPr>
          <p:cNvPr id="8" name="Picture 7" descr="Reconciliation-Sheet-1.jpg"/>
          <p:cNvPicPr>
            <a:picLocks noChangeAspect="1"/>
          </p:cNvPicPr>
          <p:nvPr/>
        </p:nvPicPr>
        <p:blipFill>
          <a:blip r:embed="rId3"/>
          <a:stretch>
            <a:fillRect/>
          </a:stretch>
        </p:blipFill>
        <p:spPr>
          <a:xfrm>
            <a:off x="4495800" y="1828800"/>
            <a:ext cx="3821075" cy="3505200"/>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Reconciliation: After Batching</a:t>
            </a:r>
            <a:endParaRPr lang="en-US" dirty="0"/>
          </a:p>
        </p:txBody>
      </p:sp>
      <p:sp>
        <p:nvSpPr>
          <p:cNvPr id="3" name="Content Placeholder 2"/>
          <p:cNvSpPr>
            <a:spLocks noGrp="1"/>
          </p:cNvSpPr>
          <p:nvPr>
            <p:ph sz="half" idx="1"/>
          </p:nvPr>
        </p:nvSpPr>
        <p:spPr>
          <a:xfrm>
            <a:off x="457200" y="1600200"/>
            <a:ext cx="4495800" cy="4525963"/>
          </a:xfrm>
        </p:spPr>
        <p:txBody>
          <a:bodyPr>
            <a:normAutofit fontScale="92500" lnSpcReduction="20000"/>
          </a:bodyPr>
          <a:lstStyle/>
          <a:p>
            <a:r>
              <a:rPr lang="en-US" dirty="0" smtClean="0"/>
              <a:t>On the reconciliation forms, record:</a:t>
            </a:r>
          </a:p>
          <a:p>
            <a:pPr lvl="1"/>
            <a:r>
              <a:rPr lang="en-US" dirty="0" smtClean="0"/>
              <a:t>Number of full batches </a:t>
            </a:r>
          </a:p>
          <a:p>
            <a:pPr lvl="1"/>
            <a:r>
              <a:rPr lang="en-US" dirty="0" smtClean="0"/>
              <a:t>Total number of ballots in full batches</a:t>
            </a:r>
          </a:p>
          <a:p>
            <a:pPr lvl="1"/>
            <a:r>
              <a:rPr lang="en-US" dirty="0" smtClean="0"/>
              <a:t>Number in partial batches</a:t>
            </a:r>
          </a:p>
          <a:p>
            <a:pPr lvl="1"/>
            <a:r>
              <a:rPr lang="en-US" dirty="0" smtClean="0"/>
              <a:t>Total number of ballots in partial batches</a:t>
            </a:r>
          </a:p>
          <a:p>
            <a:pPr lvl="1"/>
            <a:r>
              <a:rPr lang="en-US" dirty="0" smtClean="0"/>
              <a:t>Total number of ballots from ballot boxes</a:t>
            </a:r>
          </a:p>
          <a:p>
            <a:pPr lvl="1"/>
            <a:r>
              <a:rPr lang="en-US" dirty="0" smtClean="0"/>
              <a:t>Number of spoiled ballots</a:t>
            </a:r>
          </a:p>
          <a:p>
            <a:pPr lvl="1"/>
            <a:r>
              <a:rPr lang="en-US" dirty="0" smtClean="0"/>
              <a:t>Number of other ballots</a:t>
            </a:r>
          </a:p>
          <a:p>
            <a:pPr lvl="1"/>
            <a:r>
              <a:rPr lang="en-US" dirty="0" smtClean="0"/>
              <a:t>Total number of ballots left for hand counting</a:t>
            </a:r>
          </a:p>
        </p:txBody>
      </p:sp>
      <p:pic>
        <p:nvPicPr>
          <p:cNvPr id="5" name="Picture 4" descr="Reconciliation-Sheet-2.jpg"/>
          <p:cNvPicPr>
            <a:picLocks noChangeAspect="1"/>
          </p:cNvPicPr>
          <p:nvPr/>
        </p:nvPicPr>
        <p:blipFill>
          <a:blip r:embed="rId3"/>
          <a:stretch>
            <a:fillRect/>
          </a:stretch>
        </p:blipFill>
        <p:spPr>
          <a:xfrm>
            <a:off x="4953000" y="2286000"/>
            <a:ext cx="3597925" cy="2986277"/>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Reconciliation: Spoiled Ballots</a:t>
            </a:r>
            <a:endParaRPr lang="en-US" dirty="0"/>
          </a:p>
        </p:txBody>
      </p:sp>
      <p:sp>
        <p:nvSpPr>
          <p:cNvPr id="3" name="Content Placeholder 2"/>
          <p:cNvSpPr>
            <a:spLocks noGrp="1"/>
          </p:cNvSpPr>
          <p:nvPr>
            <p:ph sz="half" idx="1"/>
          </p:nvPr>
        </p:nvSpPr>
        <p:spPr>
          <a:xfrm>
            <a:off x="457200" y="1600200"/>
            <a:ext cx="8077200" cy="4525963"/>
          </a:xfrm>
        </p:spPr>
        <p:txBody>
          <a:bodyPr>
            <a:normAutofit/>
          </a:bodyPr>
          <a:lstStyle/>
          <a:p>
            <a:r>
              <a:rPr lang="en-US" dirty="0" smtClean="0"/>
              <a:t>Votes are not counted on spoiled ballots, but the ballots themselves are part of the total ballots the hand count team has custody of</a:t>
            </a:r>
          </a:p>
          <a:p>
            <a:r>
              <a:rPr lang="en-US" dirty="0" smtClean="0"/>
              <a:t>Spoiled ballots found during counting get their own tally sheet and go straight to the aggregation area</a:t>
            </a:r>
          </a:p>
          <a:p>
            <a:r>
              <a:rPr lang="en-US" dirty="0" smtClean="0"/>
              <a:t>Spoiled ballots from poll workers are kept separate during the counting and added to the total at the end.</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Reconciliation: Final Reconciliation</a:t>
            </a:r>
            <a:endParaRPr lang="en-US" dirty="0"/>
          </a:p>
        </p:txBody>
      </p:sp>
      <p:sp>
        <p:nvSpPr>
          <p:cNvPr id="3" name="Content Placeholder 2"/>
          <p:cNvSpPr>
            <a:spLocks noGrp="1"/>
          </p:cNvSpPr>
          <p:nvPr>
            <p:ph sz="half" idx="1"/>
          </p:nvPr>
        </p:nvSpPr>
        <p:spPr>
          <a:xfrm>
            <a:off x="457200" y="1600201"/>
            <a:ext cx="7162800" cy="2895600"/>
          </a:xfrm>
        </p:spPr>
        <p:txBody>
          <a:bodyPr>
            <a:normAutofit fontScale="92500" lnSpcReduction="20000"/>
          </a:bodyPr>
          <a:lstStyle/>
          <a:p>
            <a:r>
              <a:rPr lang="en-US" dirty="0" smtClean="0"/>
              <a:t>Record on the reconciliation forms:</a:t>
            </a:r>
          </a:p>
          <a:p>
            <a:pPr lvl="1"/>
            <a:r>
              <a:rPr lang="en-US" dirty="0" smtClean="0"/>
              <a:t>Total number of ballots from ballot boxes</a:t>
            </a:r>
          </a:p>
          <a:p>
            <a:pPr lvl="1"/>
            <a:r>
              <a:rPr lang="en-US" dirty="0" smtClean="0"/>
              <a:t>Number of spoiled ballots</a:t>
            </a:r>
          </a:p>
          <a:p>
            <a:pPr lvl="1"/>
            <a:r>
              <a:rPr lang="en-US" dirty="0" smtClean="0"/>
              <a:t>Number of other ballots</a:t>
            </a:r>
          </a:p>
          <a:p>
            <a:pPr lvl="1"/>
            <a:r>
              <a:rPr lang="en-US" dirty="0" smtClean="0"/>
              <a:t>Total number of ballots left for hand counting</a:t>
            </a:r>
          </a:p>
          <a:p>
            <a:r>
              <a:rPr lang="en-US" dirty="0" smtClean="0"/>
              <a:t>If the numbers reconcile, sign the sheet to agree to the number of ballots counted in hand counting</a:t>
            </a:r>
          </a:p>
        </p:txBody>
      </p:sp>
      <p:pic>
        <p:nvPicPr>
          <p:cNvPr id="5" name="Content Placeholder 4" descr="for-web-room-setup-2.jpg"/>
          <p:cNvPicPr>
            <a:picLocks noGrp="1" noChangeAspect="1"/>
          </p:cNvPicPr>
          <p:nvPr>
            <p:ph sz="half" idx="2"/>
          </p:nvPr>
        </p:nvPicPr>
        <p:blipFill>
          <a:blip r:embed="rId3"/>
          <a:stretch>
            <a:fillRect/>
          </a:stretch>
        </p:blipFill>
        <p:spPr>
          <a:xfrm>
            <a:off x="2514600" y="4495800"/>
            <a:ext cx="3415571" cy="1889950"/>
          </a:xfr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Advanced Topics</a:t>
            </a:r>
            <a:endParaRPr lang="en-US" dirty="0"/>
          </a:p>
        </p:txBody>
      </p:sp>
      <p:sp>
        <p:nvSpPr>
          <p:cNvPr id="3" name="Content Placeholder 2"/>
          <p:cNvSpPr>
            <a:spLocks noGrp="1"/>
          </p:cNvSpPr>
          <p:nvPr>
            <p:ph sz="half" idx="1"/>
          </p:nvPr>
        </p:nvSpPr>
        <p:spPr/>
        <p:txBody>
          <a:bodyPr>
            <a:normAutofit fontScale="62500" lnSpcReduction="20000"/>
          </a:bodyPr>
          <a:lstStyle/>
          <a:p>
            <a:r>
              <a:rPr lang="en-US" dirty="0" smtClean="0"/>
              <a:t>Extra Position: Expediter</a:t>
            </a:r>
          </a:p>
          <a:p>
            <a:r>
              <a:rPr lang="en-US" dirty="0" smtClean="0"/>
              <a:t>Second-Level Aggregation</a:t>
            </a:r>
          </a:p>
          <a:p>
            <a:r>
              <a:rPr lang="en-US" dirty="0" smtClean="0"/>
              <a:t>Chain of custody</a:t>
            </a:r>
          </a:p>
          <a:p>
            <a:pPr lvl="1"/>
            <a:r>
              <a:rPr lang="en-US" dirty="0" smtClean="0"/>
              <a:t>Ballot box to batching</a:t>
            </a:r>
          </a:p>
          <a:p>
            <a:pPr lvl="1"/>
            <a:r>
              <a:rPr lang="en-US" dirty="0" smtClean="0"/>
              <a:t>Batching to tallying</a:t>
            </a:r>
          </a:p>
          <a:p>
            <a:pPr lvl="1"/>
            <a:r>
              <a:rPr lang="en-US" dirty="0" smtClean="0"/>
              <a:t>Tallying to aggregation</a:t>
            </a:r>
          </a:p>
          <a:p>
            <a:pPr lvl="1"/>
            <a:r>
              <a:rPr lang="en-US" dirty="0" smtClean="0"/>
              <a:t>Aggregation to handoff</a:t>
            </a:r>
          </a:p>
          <a:p>
            <a:r>
              <a:rPr lang="en-US" dirty="0" smtClean="0"/>
              <a:t>Special situations</a:t>
            </a:r>
          </a:p>
          <a:p>
            <a:pPr lvl="1"/>
            <a:r>
              <a:rPr lang="en-US" dirty="0" smtClean="0"/>
              <a:t>Spoiled ballots</a:t>
            </a:r>
          </a:p>
          <a:p>
            <a:pPr lvl="1"/>
            <a:r>
              <a:rPr lang="en-US" dirty="0" err="1" smtClean="0"/>
              <a:t>Overvotes</a:t>
            </a:r>
            <a:endParaRPr lang="en-US" dirty="0" smtClean="0"/>
          </a:p>
          <a:p>
            <a:pPr lvl="1"/>
            <a:r>
              <a:rPr lang="en-US" dirty="0" err="1" smtClean="0"/>
              <a:t>Undervotes</a:t>
            </a:r>
            <a:endParaRPr lang="en-US" dirty="0" smtClean="0"/>
          </a:p>
          <a:p>
            <a:pPr lvl="1"/>
            <a:r>
              <a:rPr lang="en-US" dirty="0" smtClean="0"/>
              <a:t>Write-ins</a:t>
            </a:r>
          </a:p>
          <a:p>
            <a:r>
              <a:rPr lang="en-US" dirty="0" smtClean="0"/>
              <a:t>Reconciliation</a:t>
            </a:r>
          </a:p>
          <a:p>
            <a:pPr lvl="1"/>
            <a:r>
              <a:rPr lang="en-US" dirty="0" smtClean="0"/>
              <a:t>Handover at close of polls</a:t>
            </a:r>
          </a:p>
          <a:p>
            <a:pPr lvl="1"/>
            <a:r>
              <a:rPr lang="en-US" dirty="0" smtClean="0"/>
              <a:t>Reconciliation after batching</a:t>
            </a:r>
          </a:p>
          <a:p>
            <a:pPr lvl="1"/>
            <a:r>
              <a:rPr lang="en-US" dirty="0" smtClean="0"/>
              <a:t>Spoiled ballots </a:t>
            </a:r>
          </a:p>
          <a:p>
            <a:pPr lvl="1"/>
            <a:r>
              <a:rPr lang="en-US" dirty="0" smtClean="0"/>
              <a:t>Final reconciliation </a:t>
            </a:r>
          </a:p>
          <a:p>
            <a:pPr lvl="1"/>
            <a:r>
              <a:rPr lang="en-US" dirty="0" smtClean="0"/>
              <a:t>Handoff</a:t>
            </a:r>
          </a:p>
        </p:txBody>
      </p:sp>
      <p:sp>
        <p:nvSpPr>
          <p:cNvPr id="4" name="Content Placeholder 3"/>
          <p:cNvSpPr>
            <a:spLocks noGrp="1"/>
          </p:cNvSpPr>
          <p:nvPr>
            <p:ph sz="half" idx="2"/>
          </p:nvPr>
        </p:nvSpPr>
        <p:spPr/>
        <p:txBody>
          <a:bodyPr>
            <a:normAutofit fontScale="62500" lnSpcReduction="20000"/>
          </a:bodyPr>
          <a:lstStyle/>
          <a:p>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Reconciliation: Handoff</a:t>
            </a:r>
            <a:endParaRPr lang="en-US" dirty="0"/>
          </a:p>
        </p:txBody>
      </p:sp>
      <p:sp>
        <p:nvSpPr>
          <p:cNvPr id="3" name="Content Placeholder 2"/>
          <p:cNvSpPr>
            <a:spLocks noGrp="1"/>
          </p:cNvSpPr>
          <p:nvPr>
            <p:ph sz="half" idx="1"/>
          </p:nvPr>
        </p:nvSpPr>
        <p:spPr>
          <a:xfrm>
            <a:off x="457200" y="1600200"/>
            <a:ext cx="5486400" cy="4419599"/>
          </a:xfrm>
        </p:spPr>
        <p:txBody>
          <a:bodyPr>
            <a:normAutofit/>
          </a:bodyPr>
          <a:lstStyle/>
          <a:p>
            <a:r>
              <a:rPr lang="en-US" dirty="0" smtClean="0"/>
              <a:t>After results are posted at the polling place, and then called in to the next level, the package of ballots can be turned over to the election officials according to city/county procedures.</a:t>
            </a:r>
          </a:p>
          <a:p>
            <a:r>
              <a:rPr lang="en-US" dirty="0" smtClean="0"/>
              <a:t>Officials sign the reconciliation form in the presence of the hand count leaders.</a:t>
            </a:r>
          </a:p>
        </p:txBody>
      </p:sp>
      <p:pic>
        <p:nvPicPr>
          <p:cNvPr id="5" name="Content Placeholder 4" descr="for-web-room-setup-2.jpg"/>
          <p:cNvPicPr>
            <a:picLocks noGrp="1" noChangeAspect="1"/>
          </p:cNvPicPr>
          <p:nvPr>
            <p:ph sz="half" idx="2"/>
          </p:nvPr>
        </p:nvPicPr>
        <p:blipFill>
          <a:blip r:embed="rId3" cstate="print"/>
          <a:stretch>
            <a:fillRect/>
          </a:stretch>
        </p:blipFill>
        <p:spPr>
          <a:xfrm>
            <a:off x="5867400" y="3352800"/>
            <a:ext cx="2133600" cy="1600200"/>
          </a:xfr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End!</a:t>
            </a:r>
            <a:endParaRPr lang="en-US" dirty="0"/>
          </a:p>
        </p:txBody>
      </p:sp>
      <p:sp>
        <p:nvSpPr>
          <p:cNvPr id="3" name="Content Placeholder 2"/>
          <p:cNvSpPr>
            <a:spLocks noGrp="1"/>
          </p:cNvSpPr>
          <p:nvPr>
            <p:ph sz="half" idx="1"/>
          </p:nvPr>
        </p:nvSpPr>
        <p:spPr>
          <a:xfrm>
            <a:off x="457200" y="1600200"/>
            <a:ext cx="3276600" cy="4525963"/>
          </a:xfrm>
        </p:spPr>
        <p:txBody>
          <a:bodyPr>
            <a:normAutofit/>
          </a:bodyPr>
          <a:lstStyle/>
          <a:p>
            <a:pPr>
              <a:buNone/>
            </a:pPr>
            <a:r>
              <a:rPr lang="en-US" dirty="0" smtClean="0"/>
              <a:t>You are no longer just a participant; you now know enough to be a leader. </a:t>
            </a:r>
            <a:endParaRPr lang="en-US" dirty="0"/>
          </a:p>
          <a:p>
            <a:pPr>
              <a:buNone/>
            </a:pPr>
            <a:r>
              <a:rPr lang="en-US" dirty="0" smtClean="0"/>
              <a:t>Pass it on – duplicate  yourself – multiply the effort – TEACH!</a:t>
            </a:r>
          </a:p>
        </p:txBody>
      </p:sp>
      <p:pic>
        <p:nvPicPr>
          <p:cNvPr id="5" name="Content Placeholder 4" descr="for-web-batching-table-now-with-batches-of-pizza.jpg"/>
          <p:cNvPicPr>
            <a:picLocks noGrp="1" noChangeAspect="1"/>
          </p:cNvPicPr>
          <p:nvPr>
            <p:ph sz="half" idx="2"/>
          </p:nvPr>
        </p:nvPicPr>
        <p:blipFill>
          <a:blip r:embed="rId3"/>
          <a:stretch>
            <a:fillRect/>
          </a:stretch>
        </p:blipFill>
        <p:spPr>
          <a:xfrm>
            <a:off x="3969250" y="1447800"/>
            <a:ext cx="4488950" cy="2876668"/>
          </a:xfrm>
        </p:spPr>
      </p:pic>
      <p:sp>
        <p:nvSpPr>
          <p:cNvPr id="6" name="Content Placeholder 2"/>
          <p:cNvSpPr txBox="1">
            <a:spLocks/>
          </p:cNvSpPr>
          <p:nvPr/>
        </p:nvSpPr>
        <p:spPr>
          <a:xfrm>
            <a:off x="3962400" y="4343400"/>
            <a:ext cx="4572000" cy="1905000"/>
          </a:xfrm>
          <a:prstGeom prst="rect">
            <a:avLst/>
          </a:prstGeom>
        </p:spPr>
        <p:txBody>
          <a:bodyPr vert="horz" lIns="91440" tIns="45720" rIns="91440" bIns="45720" rtlCol="0">
            <a:normAutofit fontScale="475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Continuing</a:t>
            </a:r>
            <a:r>
              <a:rPr kumimoji="0" lang="en-US" sz="2800" b="0" i="0" u="none" strike="noStrike" kern="1200" cap="none" spc="0" normalizeH="0" noProof="0" dirty="0" smtClean="0">
                <a:ln>
                  <a:noFill/>
                </a:ln>
                <a:solidFill>
                  <a:schemeClr val="tx1"/>
                </a:solidFill>
                <a:effectLst/>
                <a:uLnTx/>
                <a:uFillTx/>
                <a:latin typeface="+mn-lt"/>
                <a:ea typeface="+mn-ea"/>
                <a:cs typeface="+mn-cs"/>
              </a:rPr>
              <a:t> education: </a:t>
            </a:r>
          </a:p>
          <a:p>
            <a:pPr>
              <a:buFont typeface="Arial" pitchFamily="34" charset="0"/>
              <a:buChar char="•"/>
            </a:pPr>
            <a:r>
              <a:rPr lang="en-US" sz="2800" dirty="0" smtClean="0"/>
              <a:t>Cause of America Elections 101 short videos https://rumble.com/user/CauseofAmerica/videos </a:t>
            </a:r>
          </a:p>
          <a:p>
            <a:pPr>
              <a:buFont typeface="Arial" pitchFamily="34" charset="0"/>
              <a:buChar char="•"/>
            </a:pPr>
            <a:r>
              <a:rPr lang="en-US" sz="2800" dirty="0" smtClean="0"/>
              <a:t>Hand Count Road Show https://handcountroadshow.org/ </a:t>
            </a:r>
          </a:p>
          <a:p>
            <a:pPr>
              <a:buFont typeface="Arial" pitchFamily="34" charset="0"/>
              <a:buChar char="•"/>
            </a:pPr>
            <a:r>
              <a:rPr lang="en-US" sz="2800" dirty="0" smtClean="0"/>
              <a:t>Fingerprintsoffraudthemovie.com</a:t>
            </a:r>
          </a:p>
          <a:p>
            <a:pPr>
              <a:buFont typeface="Arial" pitchFamily="34" charset="0"/>
              <a:buChar char="•"/>
            </a:pPr>
            <a:r>
              <a:rPr lang="en-US" sz="2800" dirty="0" smtClean="0"/>
              <a:t>Colorado Revised Statutes (Title 1 is the part about elections) https://content.leg.colorado.gov/agencies/office-legislative-legal-services/colorado-revised-statutes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Extra Position: Expediter</a:t>
            </a:r>
            <a:endParaRPr lang="en-US" dirty="0"/>
          </a:p>
        </p:txBody>
      </p:sp>
      <p:sp>
        <p:nvSpPr>
          <p:cNvPr id="3" name="Content Placeholder 2"/>
          <p:cNvSpPr>
            <a:spLocks noGrp="1"/>
          </p:cNvSpPr>
          <p:nvPr>
            <p:ph sz="half" idx="1"/>
          </p:nvPr>
        </p:nvSpPr>
        <p:spPr>
          <a:xfrm>
            <a:off x="457200" y="3733800"/>
            <a:ext cx="8077200" cy="2392363"/>
          </a:xfrm>
        </p:spPr>
        <p:txBody>
          <a:bodyPr>
            <a:normAutofit lnSpcReduction="10000"/>
          </a:bodyPr>
          <a:lstStyle/>
          <a:p>
            <a:r>
              <a:rPr lang="en-US" dirty="0" smtClean="0"/>
              <a:t>Optional, helpful with 2 or more tally teams</a:t>
            </a:r>
          </a:p>
          <a:p>
            <a:r>
              <a:rPr lang="en-US" dirty="0" smtClean="0"/>
              <a:t>Solve problems before they start</a:t>
            </a:r>
          </a:p>
          <a:p>
            <a:r>
              <a:rPr lang="en-US" dirty="0" smtClean="0"/>
              <a:t>Answer questions, pass on messages, keep things moving</a:t>
            </a:r>
          </a:p>
          <a:p>
            <a:r>
              <a:rPr lang="en-US" dirty="0" smtClean="0"/>
              <a:t>Also known as floor manager</a:t>
            </a:r>
          </a:p>
        </p:txBody>
      </p:sp>
      <p:pic>
        <p:nvPicPr>
          <p:cNvPr id="5" name="Content Placeholder 4" descr="for-web-room-setup-2.jpg"/>
          <p:cNvPicPr>
            <a:picLocks noGrp="1" noChangeAspect="1"/>
          </p:cNvPicPr>
          <p:nvPr>
            <p:ph sz="half" idx="2"/>
          </p:nvPr>
        </p:nvPicPr>
        <p:blipFill>
          <a:blip r:embed="rId3"/>
          <a:stretch>
            <a:fillRect/>
          </a:stretch>
        </p:blipFill>
        <p:spPr>
          <a:xfrm>
            <a:off x="2057400" y="1447800"/>
            <a:ext cx="5078133" cy="2187828"/>
          </a:xfr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Second-Level Aggregation</a:t>
            </a:r>
            <a:endParaRPr lang="en-US" dirty="0"/>
          </a:p>
        </p:txBody>
      </p:sp>
      <p:sp>
        <p:nvSpPr>
          <p:cNvPr id="3" name="Content Placeholder 2"/>
          <p:cNvSpPr>
            <a:spLocks noGrp="1"/>
          </p:cNvSpPr>
          <p:nvPr>
            <p:ph sz="half" idx="1"/>
          </p:nvPr>
        </p:nvSpPr>
        <p:spPr>
          <a:xfrm>
            <a:off x="457200" y="1600200"/>
            <a:ext cx="4648200" cy="4525963"/>
          </a:xfrm>
        </p:spPr>
        <p:txBody>
          <a:bodyPr/>
          <a:lstStyle/>
          <a:p>
            <a:r>
              <a:rPr lang="en-US" dirty="0" smtClean="0"/>
              <a:t>If counting more than about 600 ballots</a:t>
            </a:r>
          </a:p>
          <a:p>
            <a:r>
              <a:rPr lang="en-US" dirty="0" smtClean="0"/>
              <a:t>Like first-level aggregation, but using the first-level aggregation sheets instead of batch tally sheets.</a:t>
            </a:r>
          </a:p>
          <a:p>
            <a:r>
              <a:rPr lang="en-US" dirty="0" smtClean="0"/>
              <a:t>No need for third-level aggregation within a precinct</a:t>
            </a:r>
          </a:p>
        </p:txBody>
      </p:sp>
      <p:pic>
        <p:nvPicPr>
          <p:cNvPr id="5" name="Content Placeholder 4" descr="for-web-room-setup-2.jpg"/>
          <p:cNvPicPr>
            <a:picLocks noGrp="1" noChangeAspect="1"/>
          </p:cNvPicPr>
          <p:nvPr>
            <p:ph sz="half" idx="2"/>
          </p:nvPr>
        </p:nvPicPr>
        <p:blipFill>
          <a:blip r:embed="rId3"/>
          <a:stretch>
            <a:fillRect/>
          </a:stretch>
        </p:blipFill>
        <p:spPr>
          <a:xfrm>
            <a:off x="5181600" y="1981200"/>
            <a:ext cx="3182905" cy="3084766"/>
          </a:xfr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for-web-room-setup-2.jpg"/>
          <p:cNvPicPr>
            <a:picLocks noGrp="1" noChangeAspect="1"/>
          </p:cNvPicPr>
          <p:nvPr>
            <p:ph sz="half" idx="2"/>
          </p:nvPr>
        </p:nvPicPr>
        <p:blipFill>
          <a:blip r:embed="rId3"/>
          <a:stretch>
            <a:fillRect/>
          </a:stretch>
        </p:blipFill>
        <p:spPr>
          <a:xfrm rot="-5400000">
            <a:off x="4772792" y="1475608"/>
            <a:ext cx="2667001" cy="4287785"/>
          </a:xfrm>
        </p:spPr>
      </p:pic>
      <p:sp>
        <p:nvSpPr>
          <p:cNvPr id="2" name="Title 1"/>
          <p:cNvSpPr>
            <a:spLocks noGrp="1"/>
          </p:cNvSpPr>
          <p:nvPr>
            <p:ph type="title"/>
          </p:nvPr>
        </p:nvSpPr>
        <p:spPr/>
        <p:txBody>
          <a:bodyPr>
            <a:normAutofit/>
          </a:bodyPr>
          <a:lstStyle/>
          <a:p>
            <a:r>
              <a:rPr lang="en-US" dirty="0" smtClean="0"/>
              <a:t>Chain of Custody</a:t>
            </a:r>
            <a:endParaRPr lang="en-US" dirty="0"/>
          </a:p>
        </p:txBody>
      </p:sp>
      <p:sp>
        <p:nvSpPr>
          <p:cNvPr id="3" name="Content Placeholder 2"/>
          <p:cNvSpPr>
            <a:spLocks noGrp="1"/>
          </p:cNvSpPr>
          <p:nvPr>
            <p:ph sz="half" idx="1"/>
          </p:nvPr>
        </p:nvSpPr>
        <p:spPr>
          <a:xfrm>
            <a:off x="457200" y="1600200"/>
            <a:ext cx="3505200" cy="4525963"/>
          </a:xfrm>
        </p:spPr>
        <p:txBody>
          <a:bodyPr/>
          <a:lstStyle/>
          <a:p>
            <a:r>
              <a:rPr lang="en-US" dirty="0" smtClean="0"/>
              <a:t>Chain of custody: tracking ballots through the process and creating a record of everyone who handled those ballots</a:t>
            </a:r>
          </a:p>
          <a:p>
            <a:r>
              <a:rPr lang="en-US" dirty="0" smtClean="0"/>
              <a:t>Check chain of custody information at every step!</a:t>
            </a:r>
          </a:p>
        </p:txBody>
      </p:sp>
      <p:sp>
        <p:nvSpPr>
          <p:cNvPr id="6" name="Rectangle 5"/>
          <p:cNvSpPr/>
          <p:nvPr/>
        </p:nvSpPr>
        <p:spPr>
          <a:xfrm>
            <a:off x="3886200" y="2133600"/>
            <a:ext cx="4495800" cy="685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Chain of Custody: Ballot Box to Batching</a:t>
            </a:r>
            <a:endParaRPr lang="en-US" dirty="0"/>
          </a:p>
        </p:txBody>
      </p:sp>
      <p:sp>
        <p:nvSpPr>
          <p:cNvPr id="3" name="Content Placeholder 2"/>
          <p:cNvSpPr>
            <a:spLocks noGrp="1"/>
          </p:cNvSpPr>
          <p:nvPr>
            <p:ph sz="half" idx="1"/>
          </p:nvPr>
        </p:nvSpPr>
        <p:spPr>
          <a:xfrm>
            <a:off x="457200" y="1600200"/>
            <a:ext cx="4800600" cy="4648200"/>
          </a:xfrm>
        </p:spPr>
        <p:txBody>
          <a:bodyPr>
            <a:normAutofit lnSpcReduction="10000"/>
          </a:bodyPr>
          <a:lstStyle/>
          <a:p>
            <a:r>
              <a:rPr lang="en-US" dirty="0" smtClean="0"/>
              <a:t>Each batch has a unique combination of numbers tracking it through the process</a:t>
            </a:r>
          </a:p>
          <a:p>
            <a:r>
              <a:rPr lang="en-US" dirty="0" smtClean="0"/>
              <a:t>Record the number of ballots on the batch number list.</a:t>
            </a:r>
          </a:p>
          <a:p>
            <a:r>
              <a:rPr lang="en-US" dirty="0" smtClean="0"/>
              <a:t>Record on BOTH tally sheets and ballot bag.</a:t>
            </a:r>
          </a:p>
          <a:p>
            <a:pPr lvl="1"/>
            <a:r>
              <a:rPr lang="en-US" dirty="0" smtClean="0"/>
              <a:t>Ballot box #</a:t>
            </a:r>
          </a:p>
          <a:p>
            <a:pPr lvl="1"/>
            <a:r>
              <a:rPr lang="en-US" dirty="0" smtClean="0"/>
              <a:t>Batch team #</a:t>
            </a:r>
          </a:p>
          <a:p>
            <a:pPr lvl="1"/>
            <a:r>
              <a:rPr lang="en-US" dirty="0" smtClean="0"/>
              <a:t>Batch #</a:t>
            </a:r>
          </a:p>
          <a:p>
            <a:endParaRPr lang="en-US" dirty="0" smtClean="0"/>
          </a:p>
        </p:txBody>
      </p:sp>
      <p:pic>
        <p:nvPicPr>
          <p:cNvPr id="5" name="Content Placeholder 4" descr="for-web-room-setup-2.jpg"/>
          <p:cNvPicPr>
            <a:picLocks noGrp="1" noChangeAspect="1"/>
          </p:cNvPicPr>
          <p:nvPr>
            <p:ph sz="half" idx="2"/>
          </p:nvPr>
        </p:nvPicPr>
        <p:blipFill>
          <a:blip r:embed="rId3"/>
          <a:stretch>
            <a:fillRect/>
          </a:stretch>
        </p:blipFill>
        <p:spPr>
          <a:xfrm>
            <a:off x="5257800" y="2209800"/>
            <a:ext cx="3380554" cy="3642550"/>
          </a:xfr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Chain of Custody: Batching to Tallying</a:t>
            </a:r>
            <a:endParaRPr lang="en-US" dirty="0"/>
          </a:p>
        </p:txBody>
      </p:sp>
      <p:sp>
        <p:nvSpPr>
          <p:cNvPr id="3" name="Content Placeholder 2"/>
          <p:cNvSpPr>
            <a:spLocks noGrp="1"/>
          </p:cNvSpPr>
          <p:nvPr>
            <p:ph sz="half" idx="1"/>
          </p:nvPr>
        </p:nvSpPr>
        <p:spPr>
          <a:xfrm>
            <a:off x="457200" y="1600200"/>
            <a:ext cx="8077200" cy="4525963"/>
          </a:xfrm>
        </p:spPr>
        <p:txBody>
          <a:bodyPr>
            <a:normAutofit/>
          </a:bodyPr>
          <a:lstStyle/>
          <a:p>
            <a:r>
              <a:rPr lang="en-US" dirty="0" smtClean="0"/>
              <a:t>Runner checks batching information</a:t>
            </a:r>
          </a:p>
          <a:p>
            <a:r>
              <a:rPr lang="en-US" dirty="0" smtClean="0"/>
              <a:t>Runner signs tally sheets</a:t>
            </a:r>
          </a:p>
          <a:p>
            <a:r>
              <a:rPr lang="en-US" dirty="0" smtClean="0"/>
              <a:t>Runner takes batch to tally station and records tally station information</a:t>
            </a:r>
          </a:p>
          <a:p>
            <a:r>
              <a:rPr lang="en-US" dirty="0" smtClean="0"/>
              <a:t>Tally team checks batching and runner information and accepts the batch</a:t>
            </a:r>
          </a:p>
          <a:p>
            <a:endParaRPr lang="en-US" dirty="0" smtClean="0"/>
          </a:p>
        </p:txBody>
      </p:sp>
      <p:pic>
        <p:nvPicPr>
          <p:cNvPr id="5" name="Content Placeholder 4" descr="for-web-room-setup-2.jpg"/>
          <p:cNvPicPr>
            <a:picLocks noGrp="1" noChangeAspect="1"/>
          </p:cNvPicPr>
          <p:nvPr>
            <p:ph sz="half" idx="2"/>
          </p:nvPr>
        </p:nvPicPr>
        <p:blipFill>
          <a:blip r:embed="rId3"/>
          <a:stretch>
            <a:fillRect/>
          </a:stretch>
        </p:blipFill>
        <p:spPr>
          <a:xfrm>
            <a:off x="4419600" y="4191000"/>
            <a:ext cx="3331463" cy="2290381"/>
          </a:xfr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Chain of Custody: Tallying to Aggregation</a:t>
            </a:r>
            <a:endParaRPr lang="en-US" dirty="0"/>
          </a:p>
        </p:txBody>
      </p:sp>
      <p:sp>
        <p:nvSpPr>
          <p:cNvPr id="3" name="Content Placeholder 2"/>
          <p:cNvSpPr>
            <a:spLocks noGrp="1"/>
          </p:cNvSpPr>
          <p:nvPr>
            <p:ph sz="half" idx="1"/>
          </p:nvPr>
        </p:nvSpPr>
        <p:spPr>
          <a:xfrm>
            <a:off x="457200" y="1600201"/>
            <a:ext cx="7543800" cy="3124199"/>
          </a:xfrm>
        </p:spPr>
        <p:txBody>
          <a:bodyPr>
            <a:normAutofit lnSpcReduction="10000"/>
          </a:bodyPr>
          <a:lstStyle/>
          <a:p>
            <a:r>
              <a:rPr lang="en-US" dirty="0" smtClean="0"/>
              <a:t>Runner checks tally information and accepts the batch</a:t>
            </a:r>
          </a:p>
          <a:p>
            <a:r>
              <a:rPr lang="en-US" dirty="0" smtClean="0"/>
              <a:t>Runner signs tally sheets</a:t>
            </a:r>
          </a:p>
          <a:p>
            <a:r>
              <a:rPr lang="en-US" dirty="0" smtClean="0"/>
              <a:t>Runner takes batch to aggregation station and records aggregation station information</a:t>
            </a:r>
          </a:p>
          <a:p>
            <a:r>
              <a:rPr lang="en-US" dirty="0" smtClean="0"/>
              <a:t>Aggregation team checks tally and runner information and accepts the batch</a:t>
            </a:r>
          </a:p>
          <a:p>
            <a:endParaRPr lang="en-US" dirty="0" smtClean="0"/>
          </a:p>
        </p:txBody>
      </p:sp>
      <p:pic>
        <p:nvPicPr>
          <p:cNvPr id="5" name="Content Placeholder 4" descr="for-web-room-setup-2.jpg"/>
          <p:cNvPicPr>
            <a:picLocks noGrp="1" noChangeAspect="1"/>
          </p:cNvPicPr>
          <p:nvPr>
            <p:ph sz="half" idx="2"/>
          </p:nvPr>
        </p:nvPicPr>
        <p:blipFill>
          <a:blip r:embed="rId3"/>
          <a:stretch>
            <a:fillRect/>
          </a:stretch>
        </p:blipFill>
        <p:spPr>
          <a:xfrm>
            <a:off x="2667000" y="4572000"/>
            <a:ext cx="4398263" cy="2085509"/>
          </a:xfr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Chain of Custody: Aggregation to Handoff</a:t>
            </a:r>
            <a:endParaRPr lang="en-US" dirty="0"/>
          </a:p>
        </p:txBody>
      </p:sp>
      <p:sp>
        <p:nvSpPr>
          <p:cNvPr id="3" name="Content Placeholder 2"/>
          <p:cNvSpPr>
            <a:spLocks noGrp="1"/>
          </p:cNvSpPr>
          <p:nvPr>
            <p:ph sz="half" idx="1"/>
          </p:nvPr>
        </p:nvSpPr>
        <p:spPr>
          <a:xfrm>
            <a:off x="457200" y="1600201"/>
            <a:ext cx="3962400" cy="4495799"/>
          </a:xfrm>
        </p:spPr>
        <p:txBody>
          <a:bodyPr>
            <a:normAutofit lnSpcReduction="10000"/>
          </a:bodyPr>
          <a:lstStyle/>
          <a:p>
            <a:r>
              <a:rPr lang="en-US" dirty="0" smtClean="0"/>
              <a:t>Aggregation team enters batch information on aggregation sheets</a:t>
            </a:r>
          </a:p>
          <a:p>
            <a:r>
              <a:rPr lang="en-US" dirty="0" smtClean="0"/>
              <a:t>Aggregation team signs completed aggregation sheets</a:t>
            </a:r>
          </a:p>
          <a:p>
            <a:r>
              <a:rPr lang="en-US" dirty="0" smtClean="0"/>
              <a:t>All batches are kept with their tally and aggregation sheets.</a:t>
            </a:r>
          </a:p>
          <a:p>
            <a:endParaRPr lang="en-US" dirty="0" smtClean="0"/>
          </a:p>
        </p:txBody>
      </p:sp>
      <p:pic>
        <p:nvPicPr>
          <p:cNvPr id="5" name="Content Placeholder 4" descr="for-web-room-setup-2.jpg"/>
          <p:cNvPicPr>
            <a:picLocks noGrp="1" noChangeAspect="1"/>
          </p:cNvPicPr>
          <p:nvPr>
            <p:ph sz="half" idx="2"/>
          </p:nvPr>
        </p:nvPicPr>
        <p:blipFill>
          <a:blip r:embed="rId3"/>
          <a:stretch>
            <a:fillRect/>
          </a:stretch>
        </p:blipFill>
        <p:spPr>
          <a:xfrm rot="-5400000">
            <a:off x="5368056" y="1794743"/>
            <a:ext cx="2361807" cy="3953920"/>
          </a:xfrm>
        </p:spPr>
      </p:pic>
      <p:sp>
        <p:nvSpPr>
          <p:cNvPr id="6" name="Rectangle 5"/>
          <p:cNvSpPr/>
          <p:nvPr/>
        </p:nvSpPr>
        <p:spPr>
          <a:xfrm>
            <a:off x="4572000" y="2743200"/>
            <a:ext cx="457200" cy="20574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5943600" y="2590800"/>
            <a:ext cx="2590800" cy="228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p:cNvCxnSpPr/>
          <p:nvPr/>
        </p:nvCxnSpPr>
        <p:spPr>
          <a:xfrm>
            <a:off x="2667000" y="2286000"/>
            <a:ext cx="1828800" cy="5334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4267200" y="2819400"/>
            <a:ext cx="1600200" cy="6096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1571</TotalTime>
  <Words>3417</Words>
  <Application>Microsoft Office PowerPoint</Application>
  <PresentationFormat>On-screen Show (4:3)</PresentationFormat>
  <Paragraphs>213</Paragraphs>
  <Slides>21</Slides>
  <Notes>19</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Rocky Mountain Method</vt:lpstr>
      <vt:lpstr>Advanced Topics</vt:lpstr>
      <vt:lpstr>Extra Position: Expediter</vt:lpstr>
      <vt:lpstr>Second-Level Aggregation</vt:lpstr>
      <vt:lpstr>Chain of Custody</vt:lpstr>
      <vt:lpstr>Chain of Custody: Ballot Box to Batching</vt:lpstr>
      <vt:lpstr>Chain of Custody: Batching to Tallying</vt:lpstr>
      <vt:lpstr>Chain of Custody: Tallying to Aggregation</vt:lpstr>
      <vt:lpstr>Chain of Custody: Aggregation to Handoff</vt:lpstr>
      <vt:lpstr>Special Situations</vt:lpstr>
      <vt:lpstr>Special Situations: Spoiled Ballots</vt:lpstr>
      <vt:lpstr>Special Situations: Overvotes</vt:lpstr>
      <vt:lpstr>Special Situations: Undervotes</vt:lpstr>
      <vt:lpstr>Special Situations: Write-Ins</vt:lpstr>
      <vt:lpstr>Reconciliation</vt:lpstr>
      <vt:lpstr>Reconciliation: Handover (Close of Polls)</vt:lpstr>
      <vt:lpstr>Reconciliation: After Batching</vt:lpstr>
      <vt:lpstr>Reconciliation: Spoiled Ballots</vt:lpstr>
      <vt:lpstr>Reconciliation: Final Reconciliation</vt:lpstr>
      <vt:lpstr>Reconciliation: Handoff</vt:lpstr>
      <vt:lpstr>The End!</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Rocky Mountain Method</dc:title>
  <dc:creator>Albion Designs</dc:creator>
  <cp:lastModifiedBy>Albion Designs</cp:lastModifiedBy>
  <cp:revision>10</cp:revision>
  <dcterms:created xsi:type="dcterms:W3CDTF">2026-05-21T14:39:28Z</dcterms:created>
  <dcterms:modified xsi:type="dcterms:W3CDTF">2026-07-23T04:00:45Z</dcterms:modified>
</cp:coreProperties>
</file>